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4"/>
  </p:sldMasterIdLst>
  <p:notesMasterIdLst>
    <p:notesMasterId r:id="rId42"/>
  </p:notesMasterIdLst>
  <p:sldIdLst>
    <p:sldId id="256" r:id="rId5"/>
    <p:sldId id="339" r:id="rId6"/>
    <p:sldId id="340" r:id="rId7"/>
    <p:sldId id="380" r:id="rId8"/>
    <p:sldId id="416" r:id="rId9"/>
    <p:sldId id="411" r:id="rId10"/>
    <p:sldId id="324" r:id="rId11"/>
    <p:sldId id="396" r:id="rId12"/>
    <p:sldId id="397" r:id="rId13"/>
    <p:sldId id="406" r:id="rId14"/>
    <p:sldId id="410" r:id="rId15"/>
    <p:sldId id="398" r:id="rId16"/>
    <p:sldId id="413" r:id="rId17"/>
    <p:sldId id="408" r:id="rId18"/>
    <p:sldId id="402" r:id="rId19"/>
    <p:sldId id="403" r:id="rId20"/>
    <p:sldId id="404" r:id="rId21"/>
    <p:sldId id="405" r:id="rId22"/>
    <p:sldId id="414" r:id="rId23"/>
    <p:sldId id="407" r:id="rId24"/>
    <p:sldId id="419" r:id="rId25"/>
    <p:sldId id="366" r:id="rId26"/>
    <p:sldId id="388" r:id="rId27"/>
    <p:sldId id="418" r:id="rId28"/>
    <p:sldId id="389" r:id="rId29"/>
    <p:sldId id="390" r:id="rId30"/>
    <p:sldId id="391" r:id="rId31"/>
    <p:sldId id="417" r:id="rId32"/>
    <p:sldId id="412" r:id="rId33"/>
    <p:sldId id="392" r:id="rId34"/>
    <p:sldId id="393" r:id="rId35"/>
    <p:sldId id="394" r:id="rId36"/>
    <p:sldId id="409" r:id="rId37"/>
    <p:sldId id="420" r:id="rId38"/>
    <p:sldId id="395" r:id="rId39"/>
    <p:sldId id="400" r:id="rId40"/>
    <p:sldId id="40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13CB5-8CF8-42D2-B0A3-F164633C764C}" v="82" dt="2019-09-24T21:31:52.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6" autoAdjust="0"/>
    <p:restoredTop sz="53981" autoAdjust="0"/>
  </p:normalViewPr>
  <p:slideViewPr>
    <p:cSldViewPr>
      <p:cViewPr varScale="1">
        <p:scale>
          <a:sx n="68" d="100"/>
          <a:sy n="68" d="100"/>
        </p:scale>
        <p:origin x="1556" y="4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97" d="100"/>
          <a:sy n="97" d="100"/>
        </p:scale>
        <p:origin x="3534" y="-58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49775B-8F53-4D6D-8CF3-A5EC3380B11F}" type="datetimeFigureOut">
              <a:rPr lang="en-US" smtClean="0"/>
              <a:t>4/30/2020</a:t>
            </a:fld>
            <a:endParaRPr lang="en-US"/>
          </a:p>
        </p:txBody>
      </p:sp>
      <p:sp>
        <p:nvSpPr>
          <p:cNvPr id="4" name="Slide Image Placeholder 3"/>
          <p:cNvSpPr>
            <a:spLocks noGrp="1" noRot="1" noChangeAspect="1"/>
          </p:cNvSpPr>
          <p:nvPr>
            <p:ph type="sldImg" idx="2"/>
          </p:nvPr>
        </p:nvSpPr>
        <p:spPr>
          <a:xfrm>
            <a:off x="1364940" y="243498"/>
            <a:ext cx="4128120" cy="232206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683847"/>
            <a:ext cx="5486400" cy="600136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49CAB-11E7-4E46-B3A8-B9759289B5BF}" type="slidenum">
              <a:rPr lang="en-US" smtClean="0"/>
              <a:t>‹#›</a:t>
            </a:fld>
            <a:endParaRPr lang="en-US"/>
          </a:p>
        </p:txBody>
      </p:sp>
    </p:spTree>
    <p:extLst>
      <p:ext uri="{BB962C8B-B14F-4D97-AF65-F5344CB8AC3E}">
        <p14:creationId xmlns:p14="http://schemas.microsoft.com/office/powerpoint/2010/main" val="1908658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results?search_query=margaret+hamilton+softwar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discovermagazine.com/the-sciences/apollo-11s-1202-alarm-explaine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Measuring_programming_language_popularity"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Database_schema"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quoteinvestigator.com/2012/12/06/future-not-us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 physician, a civil engineer, and a computer scientist were arguing about whose was the very first profession in the world. The physician remarked, "Well, in the Bible, it says that God created Eve from a rib taken out of Adam. This clearly required surgery, and so I can rightly claim that mine is the first profession."</a:t>
            </a:r>
          </a:p>
          <a:p>
            <a:r>
              <a:rPr lang="en-CA" dirty="0"/>
              <a:t>The civil engineer said, "Wait, earlier in Genesis, it states the first three of God’s creative acts were to separate the chaos into the heavens, the seas, and the land. This was civil engineering. Therefore, fair doctor, you are wrong: mine was the first profession."</a:t>
            </a:r>
          </a:p>
          <a:p>
            <a:r>
              <a:rPr lang="en-CA" dirty="0"/>
              <a:t>The computer scientist leaned back in her chair, smiled, and said, "Ah, but who do you think created the chaos?"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a:t>
            </a:fld>
            <a:endParaRPr lang="en-US"/>
          </a:p>
        </p:txBody>
      </p:sp>
    </p:spTree>
    <p:extLst>
      <p:ext uri="{BB962C8B-B14F-4D97-AF65-F5344CB8AC3E}">
        <p14:creationId xmlns:p14="http://schemas.microsoft.com/office/powerpoint/2010/main" val="177421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Large scale computer architecture was established by the IBM/360 “mainframe” or “big iron” in the 1960’s and continues today. A ‘big iron’ mainframe is called that perhaps because the CPU and magnetic-core memory -- made of tiny iron rings -- were contained in a big frame, the MAIN frame. Current IBM mainframes are known as the Z series where Z stands for zero downtime or Seven 9s of availability, 99.99999 or 3 seconds of unscheduled downtime a year. They are the most powerful business computers extant. A Z15 is its own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Note: one z15 core = 5.88 x86 cores, RAIM = Redundant Array of Independent Memory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Most of world’s money flows through mainframes which are used in banking, insurance, transportation, financial services, and government. These workloads are heavily transactional, data intense, and massive in scale. Computing platform must be secure, continuously available, and be compatible with old software. IBM calls it investment protection. If they upgrade your mainframe to make it better and faster, they will not break your existing software…unlike a lot of other platforms.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https://www.zdnet.com/article/ibm-z15-release-shines-light-on-how-much-is-still-being-run-on-a-mainframe/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Replacing mainframe workloads would require significant numbers of distributed systems with significant uplifts in management complexity and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IBM's largest z15 can: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process 19 billion encrypted transactions per day or ~220,000/second, </a:t>
            </a:r>
            <a:br>
              <a:rPr lang="en-CA" dirty="0"/>
            </a:br>
            <a:r>
              <a:rPr lang="en-CA" dirty="0"/>
              <a:t>* execute 1 trillion web transactions per day or over 11,000,000 per second in up to 2.4 million Linux containers (2.3 X more efficient than x86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do 5x more transactions a year than Google does searches.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run 85 percent of all credit card transactions, &gt;$8 trillion a year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do 29 billion ATM transactions per year or $5 billion a day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book 12 billion passenger flights a year</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encrypt data 36X faster than x86 platforms at just 5% of the cost.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CA" dirty="0"/>
              <a:t>* run Java workloads 50% faster than x86 alternatives and can run &gt;1,000 concurrent NoSQL databases.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1970s, “minicomputers” arrived. They were much more affordable than mainframes and began appearing in small to medium sized businesses to handle their smaller workloads. Various manufacturers created systems running versions of UNIX. The Digital Equipment Corporation’s PCP-11 (Programmed Data Processor) was a landmark machine in the 1970s and cost about 10% of a mainframe.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IBM's AS/400 was introduced in 1988 with a revolutionary object-based OS using single level storage.  The platform is now known as "IBM Power" servers running *nix or IBM </a:t>
            </a:r>
            <a:r>
              <a:rPr lang="en-CA" dirty="0" err="1"/>
              <a:t>i</a:t>
            </a:r>
            <a:r>
              <a:rPr lang="en-CA" dirty="0"/>
              <a:t>--the OS designed to replace the mainframe OS.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4</a:t>
            </a:r>
            <a:r>
              <a:rPr lang="en-CA" baseline="30000" dirty="0"/>
              <a:t>th</a:t>
            </a:r>
            <a:r>
              <a:rPr lang="en-CA" dirty="0"/>
              <a:t> semester, students will take a course using this platform you've never heard of.  Industry has heard of it: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Google uses IBM Power systems to run their search engine. POWER9-based systems can transfer data up to 9.5 times faster than an x86 Linux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IBM Power has more business loyalty to that platform than any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Like the IBM mainframes, this platform has upward or forward compatibility. You can run a program created for the AS/400 in 1988 on a Power Systems server today with little or no changes. It has five and a half nines reliability 99.9996 ~2.1 minutes of unscheduled downtime per year, 1/5 the cost of a comparable x86 Linux/Oracle platform -- 88% of IBM Power Systems running Linux experience fewer than one unplanned outage per server, per year. IBM Power TCO (total cost of ownership) is 1/3 of x86 Linux/Oracle platform. Has a built in Virtual Machine Hypervisor which can run up to 1024 Logical Partitions being any combination of IBM </a:t>
            </a:r>
            <a:r>
              <a:rPr lang="en-CA" dirty="0" err="1"/>
              <a:t>i</a:t>
            </a:r>
            <a:r>
              <a:rPr lang="en-CA" dirty="0"/>
              <a:t>, IBM AIX, or Linux OS instances.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Scalable from 4 cores to 256, secure, runs Java, .NET, PHP, C/C++, web services, virtualization, runs Linux applications with minimal porting (i.e. same as moving Linux apps from one distro to another). Has sophisticated backup and recovery methods for very high reliability and availability; can scale up to &gt;100,000 users. https://dancingdinosaur.wordpress.com/tag/6-nines-99-9999-availability/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1980's, Microsoft Canada ran their software and manuals distribution application on an IBM AS/400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https://en.wikipedia.org/wiki/IBM_i</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https://www.ibm.com/it-infrastructure/power/os/ibm-I</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https://www.ibm.com/it-infrastructure/us-en/resources/power/i-strategy-roadmap/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http://ibmsystemsmag.com/Power-Systems/01/2019/lpars-linux</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https://www.forbes.com/sites/patrickmoorhead/2018/03/19/headed-into-its-fifth-year-openpower-has-momentum-into-the-power9-generation/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http://ibmsystemsmag.com/blogs/aixchange/march-2018/power9-attracts-a-big-customer/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https://seasoft.com/blog/why-should-companies-run-sap-on-ibm-i/</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https://www.eweek.com/innovation/ibm-i-the-most-amazing-ibm-product-you-ve-never-heard-of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http://archive.ibmsystemsmag.com/blogs/you-and-i/september-2017/promoting-ibm-i-tco-tca-reliability-and-strategy/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https://www.itjungle.com/2018/09/24/ibms-own-positioning-of-power-systems-revealed/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https://www.helpsystems.com/blog/as400-dead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https://www.nextplatform.com/2019/09/10/microsoft-brings-ibm-power-iron-to-azure-cloud/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There are and have been other computer manufacturers besides IBM (https://en.wikipedia.org/wiki/BUNCH) however IBM has been the mainstay of the business computing world primarily because their platform upgrades do not break existing software. IBM was criticized as “Inferior But Marketable” or "It's Better Manually". IBM was never at the bleeding edge of computing in terms of their commercial offerings. But IBM’s products worked reliably and had the industry’s best support. “Nobody ever got fired for buying IBM.” If you chose IBM and there was a problem, well, it was a reasonable decision and IBM could be trusted to fix it. But if you chose another computer company that didn't work out, your boss blamed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IBM has been on the bleeding edge of R&amp;D for some time. 2018 was the 26th consecutive year that IBM topped the annual list of U.S. patent recipients when IBM inventors received a record 9,100 patents. Nearly half of the patents granted to IBM in 2018 are pioneering advancements in AI, cloud computing, cybersecurity, blockchain and quantum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https://www.google.com/search?q=ibm+patents+in+2018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Search https://books.google.com/ngrams for "big iron". The peak of the term's usage was in 1943 … don't know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https://en.wikipedia.org/wiki/Magnetic-core_memory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 process almost 30M personal income tax returns in Canada -- a complex process in a short time -- takes a lot of computing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https://www.canada.ca/en/revenue-agency/corporate/about-canada-revenue-agency-cra/individual-income-tax-return-statistics.html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http://www.oag-bvg.gc.ca/internet/English/parl_oag_200511_03_e_14941.html#ch3hd3d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Why Mainframes?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Low TOC (Total Cost of Ownership) for Enterprise scale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83% of clients report near 100% availability.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http://ibmsystemsmag.com/mainframe/business-strategy/competitive-advantage/itic-reliability-survey/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Secure: z15 encrypts every level of the system, then stores everything inside encrypted containers. If the system detects an attack like malware or other intrusion, it has been designed to shut itself down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Has extensive external input – output facilities. Can support hundreds of thousands of users and millions of connections.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Has multiple peripheral processors to handle slow I/O and cryptography, and the slightly slower control of memory while up to 190 CPUs are busy with computational tasks. i.e. very high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Z15 introduced Sept.2019, &gt;3,000 patents issued or in process for the new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RAIM = Redundant Array of Independent Memory which utilizes additional memory modules and striping algorithms to protect against the failure of any particular module and keep the memory system operating continuously.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IBM's Storage Array keeps the super fast Z15 busy. It can have from 12 TB up to almost 6,000 Terabytes (6 Petabytes) of flash memory making data transfer from secondary storage to RAM 5X faster than its closest competition and resulting in 50% reduction in transaction time on an IBM Db2 real-world workload.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Z15 Price range USD$250,000 to USD$5 million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190 z15 cores = 1,117 high-performance x86 cores.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 z/OS address space (16 exabytes) is 4,000 times the size of an X86-64 which can theoretically address 4 petabytes.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https://www.ibm.com/it-infrastructure/z/news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https://www-01.ibm.com/common/ssi/cgi-bin/ssialias?subtype=ca&amp;infotype=an&amp;supplier=760&amp;letternum=ENUSJG19-0039</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https://newsroom.ibm.com/2019-09-12-IBM-Unveils-z15-With-Industry-First-Data-Privacy-Capabilities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https://www.sdxcentral.com/articles/news/ibm-injects-cloud-innovation-into-its-z15-mainframe/2019/09/</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https://www.forbes.com/sites/moorinsights/2019/09/12/is-this-the-fastest-storage-array-in-the-world/#766278fda237</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http://relevantz.ibmsystemsmag.com/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http://archive.ibmsystemsmag.com/mainframe/resources/big-iron-the-mainframe-story/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https://newcomputermuseum.org/guide/mainframe/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Everything stored on the machine from RAIM to persistent storage is encrypted for security (IBM's pervasive data encryption strategy) and compressed for performance. A compression coprocessor results in improved memory and disk efficiency due to less data being transferred between slow persistent storage to faster RAM, to very fast CPU caches where it is uncompressed (and decrypted using on-chip Cryptography) on its way to CPU registers. Improved internal I/O bandwidth contributes greatly to overall performance. Applications are rarely CPU bound because it is easy and cheap to get more CPU. IBM Power Servers come with extra CPUs which can be turned on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https://www.cio.com/article/3268046/enterprise-architecture/big-iron-how-ibm-z-mainframes-fit-in-the-digital-age.html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https://www.ibm.com/it-infrastructure/linuxone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https://en.wikipedia.org/wiki/IBM_mainframe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https://en.wikipedia.org/wiki/IBM_zEnterprise_System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http://ibmsystemsmag.com/mainframe/resources/big-iron-the-mainframe-story/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https://www.theregister.co.uk/2017/07/17/ibm_latest_mainframe_z14/</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http://www.planetmainframe.com/2017/07/new-ibm-z14-secure-flexible-powerful-analytical-ever/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10</a:t>
            </a:fld>
            <a:endParaRPr lang="en-US"/>
          </a:p>
        </p:txBody>
      </p:sp>
    </p:spTree>
    <p:extLst>
      <p:ext uri="{BB962C8B-B14F-4D97-AF65-F5344CB8AC3E}">
        <p14:creationId xmlns:p14="http://schemas.microsoft.com/office/powerpoint/2010/main" val="3288234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Large systems grew on IBM mainframes throughout the 1960s with advancing communication systems. Special purpose devices proliferated during the 1970s. </a:t>
            </a:r>
          </a:p>
          <a:p>
            <a:r>
              <a:rPr lang="en-CA" dirty="0" err="1"/>
              <a:t>Berezin</a:t>
            </a:r>
            <a:r>
              <a:rPr lang="en-CA" dirty="0"/>
              <a:t> = BEAR-a-</a:t>
            </a:r>
            <a:r>
              <a:rPr lang="en-CA" dirty="0" err="1"/>
              <a:t>zen</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Berezin</a:t>
            </a:r>
            <a:r>
              <a:rPr lang="en-CA" dirty="0"/>
              <a:t> </a:t>
            </a:r>
            <a:r>
              <a:rPr lang="en-CA" sz="1200" b="0" i="0" kern="1200" dirty="0">
                <a:solidFill>
                  <a:schemeClr val="tx1"/>
                </a:solidFill>
                <a:effectLst/>
                <a:latin typeface="+mn-lt"/>
                <a:ea typeface="+mn-ea"/>
                <a:cs typeface="+mn-cs"/>
              </a:rPr>
              <a:t>designed networks and computer systems with no training because she could not get a job as a physicist in the late 1940s / early 1950s (despite physics research going gangbusters then). And there was no training to design networks and computer systems because they were being invented then.</a:t>
            </a:r>
            <a:endParaRPr lang="en-CA" dirty="0"/>
          </a:p>
          <a:p>
            <a:endParaRPr lang="en-CA" dirty="0"/>
          </a:p>
          <a:p>
            <a:r>
              <a:rPr lang="en-CA" dirty="0"/>
              <a:t>1962 - United Airlines reservation system was one of the largest computer systems at that time. She designed it including the central system with </a:t>
            </a:r>
            <a:r>
              <a:rPr lang="en-CA" sz="1200" b="0" i="0" kern="1200" dirty="0">
                <a:solidFill>
                  <a:schemeClr val="tx1"/>
                </a:solidFill>
                <a:effectLst/>
                <a:latin typeface="+mn-lt"/>
                <a:ea typeface="+mn-ea"/>
                <a:cs typeface="+mn-cs"/>
              </a:rPr>
              <a:t>three independent, linked processors.</a:t>
            </a:r>
          </a:p>
          <a:p>
            <a:r>
              <a:rPr lang="en-CA" sz="1200" b="0" i="0" kern="1200" dirty="0">
                <a:solidFill>
                  <a:schemeClr val="tx1"/>
                </a:solidFill>
                <a:effectLst/>
                <a:latin typeface="+mn-lt"/>
                <a:ea typeface="+mn-ea"/>
                <a:cs typeface="+mn-cs"/>
              </a:rPr>
              <a:t>IBM and American Airlines SABRE system went live with an </a:t>
            </a:r>
            <a:r>
              <a:rPr lang="en-CA" sz="1200" b="0" i="1" kern="1200" dirty="0">
                <a:solidFill>
                  <a:schemeClr val="tx1"/>
                </a:solidFill>
                <a:effectLst/>
                <a:latin typeface="+mn-lt"/>
                <a:ea typeface="+mn-ea"/>
                <a:cs typeface="+mn-cs"/>
              </a:rPr>
              <a:t>experimental </a:t>
            </a:r>
            <a:r>
              <a:rPr lang="en-CA" sz="1200" b="0" i="0" kern="1200" dirty="0">
                <a:solidFill>
                  <a:schemeClr val="tx1"/>
                </a:solidFill>
                <a:effectLst/>
                <a:latin typeface="+mn-lt"/>
                <a:ea typeface="+mn-ea"/>
                <a:cs typeface="+mn-cs"/>
              </a:rPr>
              <a:t>system in 1960 which they say was the first. That's a fact but not the Truth. SABRE launched at a similar scale a year </a:t>
            </a:r>
            <a:r>
              <a:rPr lang="en-CA" sz="1200" b="0" i="1" kern="1200" dirty="0">
                <a:solidFill>
                  <a:schemeClr val="tx1"/>
                </a:solidFill>
                <a:effectLst/>
                <a:latin typeface="+mn-lt"/>
                <a:ea typeface="+mn-ea"/>
                <a:cs typeface="+mn-cs"/>
              </a:rPr>
              <a:t>after </a:t>
            </a:r>
            <a:r>
              <a:rPr lang="en-CA" sz="1200" b="0" i="0" kern="1200" dirty="0">
                <a:solidFill>
                  <a:schemeClr val="tx1"/>
                </a:solidFill>
                <a:effectLst/>
                <a:latin typeface="+mn-lt"/>
                <a:ea typeface="+mn-ea"/>
                <a:cs typeface="+mn-cs"/>
              </a:rPr>
              <a:t>United Airlines' system.</a:t>
            </a:r>
          </a:p>
          <a:p>
            <a:endParaRPr lang="en-CA" sz="1200" b="0" i="0" kern="1200" dirty="0">
              <a:solidFill>
                <a:schemeClr val="tx1"/>
              </a:solidFill>
              <a:effectLst/>
              <a:latin typeface="+mn-lt"/>
              <a:ea typeface="+mn-ea"/>
              <a:cs typeface="+mn-cs"/>
            </a:endParaRPr>
          </a:p>
          <a:p>
            <a:pPr fontAlgn="base"/>
            <a:r>
              <a:rPr lang="en-CA" sz="1200" b="0" i="0" kern="1200" dirty="0">
                <a:solidFill>
                  <a:schemeClr val="tx1"/>
                </a:solidFill>
                <a:effectLst/>
                <a:latin typeface="+mn-lt"/>
                <a:ea typeface="+mn-ea"/>
                <a:cs typeface="+mn-cs"/>
              </a:rPr>
              <a:t>It wasn't easy being a woman in the industry. In 1960, </a:t>
            </a:r>
            <a:r>
              <a:rPr lang="en-CA" sz="1200" b="0" i="0" kern="1200" dirty="0" err="1">
                <a:solidFill>
                  <a:schemeClr val="tx1"/>
                </a:solidFill>
                <a:effectLst/>
                <a:latin typeface="+mn-lt"/>
                <a:ea typeface="+mn-ea"/>
                <a:cs typeface="+mn-cs"/>
              </a:rPr>
              <a:t>Berezin</a:t>
            </a:r>
            <a:r>
              <a:rPr lang="en-CA" sz="1200" b="0" i="0" kern="1200" dirty="0">
                <a:solidFill>
                  <a:schemeClr val="tx1"/>
                </a:solidFill>
                <a:effectLst/>
                <a:latin typeface="+mn-lt"/>
                <a:ea typeface="+mn-ea"/>
                <a:cs typeface="+mn-cs"/>
              </a:rPr>
              <a:t> says she was offered a job at the New York Stock Exchange, as a vice president managing the computer system that handled their communications. But then the offer was retracted by the board of directors.</a:t>
            </a:r>
          </a:p>
          <a:p>
            <a:pPr fontAlgn="base"/>
            <a:r>
              <a:rPr lang="en-CA" sz="1200" b="0" i="0" kern="1200" dirty="0">
                <a:solidFill>
                  <a:schemeClr val="tx1"/>
                </a:solidFill>
                <a:effectLst/>
                <a:latin typeface="+mn-lt"/>
                <a:ea typeface="+mn-ea"/>
                <a:cs typeface="+mn-cs"/>
              </a:rPr>
              <a:t>"And I said, what? Why? At the time, I was probably one of the very few people in the world who could design a machine for them. I was really just stunned."</a:t>
            </a:r>
          </a:p>
          <a:p>
            <a:pPr fontAlgn="base"/>
            <a:r>
              <a:rPr lang="en-CA" sz="1200" b="0" i="0" kern="1200" dirty="0">
                <a:solidFill>
                  <a:schemeClr val="tx1"/>
                </a:solidFill>
                <a:effectLst/>
                <a:latin typeface="+mn-lt"/>
                <a:ea typeface="+mn-ea"/>
                <a:cs typeface="+mn-cs"/>
              </a:rPr>
              <a:t>The man who offered her the job apologetically explained, "They said that you were a woman, you'd have to be on the stock market floor from time to time. And the language on the floor was not for a woman's ears."</a:t>
            </a:r>
          </a:p>
          <a:p>
            <a:pPr fontAlgn="base"/>
            <a:r>
              <a:rPr lang="en-CA" sz="1200" b="0" i="0" kern="1200" dirty="0">
                <a:solidFill>
                  <a:schemeClr val="tx1"/>
                </a:solidFill>
                <a:effectLst/>
                <a:latin typeface="+mn-lt"/>
                <a:ea typeface="+mn-ea"/>
                <a:cs typeface="+mn-cs"/>
              </a:rPr>
              <a:t>"I had worked in laboratories all my life," </a:t>
            </a:r>
            <a:r>
              <a:rPr lang="en-CA" sz="1200" b="0" i="0" kern="1200" dirty="0" err="1">
                <a:solidFill>
                  <a:schemeClr val="tx1"/>
                </a:solidFill>
                <a:effectLst/>
                <a:latin typeface="+mn-lt"/>
                <a:ea typeface="+mn-ea"/>
                <a:cs typeface="+mn-cs"/>
              </a:rPr>
              <a:t>Berezin</a:t>
            </a:r>
            <a:r>
              <a:rPr lang="en-CA" sz="1200" b="0" i="0" kern="1200" dirty="0">
                <a:solidFill>
                  <a:schemeClr val="tx1"/>
                </a:solidFill>
                <a:effectLst/>
                <a:latin typeface="+mn-lt"/>
                <a:ea typeface="+mn-ea"/>
                <a:cs typeface="+mn-cs"/>
              </a:rPr>
              <a:t> said. "I had seen practically naked men working on these hot machines. I said, what in the world was he talking about? But there was no way I could get back to them. So that tells you the situation of women at the time."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1971 – first word processor, the Data Secretary. </a:t>
            </a:r>
            <a:r>
              <a:rPr lang="en-CA" sz="1200" b="0" i="0" kern="1200" dirty="0">
                <a:solidFill>
                  <a:schemeClr val="tx1"/>
                </a:solidFill>
                <a:effectLst/>
                <a:latin typeface="+mn-lt"/>
                <a:ea typeface="+mn-ea"/>
                <a:cs typeface="+mn-cs"/>
              </a:rPr>
              <a:t>It required leading edge hardware. </a:t>
            </a:r>
            <a:r>
              <a:rPr lang="en-CA" dirty="0"/>
              <a:t>Her company, </a:t>
            </a:r>
            <a:r>
              <a:rPr lang="en-CA" sz="1200" b="0" i="0" kern="1200" dirty="0" err="1">
                <a:solidFill>
                  <a:schemeClr val="tx1"/>
                </a:solidFill>
                <a:effectLst/>
                <a:latin typeface="+mn-lt"/>
                <a:ea typeface="+mn-ea"/>
                <a:cs typeface="+mn-cs"/>
              </a:rPr>
              <a:t>Redactron</a:t>
            </a:r>
            <a:r>
              <a:rPr lang="en-CA" sz="1200" b="0" i="0" kern="1200" dirty="0">
                <a:solidFill>
                  <a:schemeClr val="tx1"/>
                </a:solidFill>
                <a:effectLst/>
                <a:latin typeface="+mn-lt"/>
                <a:ea typeface="+mn-ea"/>
                <a:cs typeface="+mn-cs"/>
              </a:rPr>
              <a:t>, had to design and build some of its own computer chips. They sold 10,000 machines for US$8,000 each or ~US$45,000 in 2018 dollars, almost US$0.5 Billion sales in the 7 years of the company in 2018 dollars.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Note that the HP-35 scientific calculator sold for US$395 in 1972 which is $2,372.90 in 2018 dollars.</a:t>
            </a:r>
            <a:endParaRPr lang="en-CA" dirty="0"/>
          </a:p>
          <a:p>
            <a:endParaRPr lang="en-CA" dirty="0"/>
          </a:p>
          <a:p>
            <a:r>
              <a:rPr lang="en-CA" dirty="0"/>
              <a:t>https://www.nytimes.com/2018/12/10/obituaries/evelyn-berezin-dead.html</a:t>
            </a:r>
          </a:p>
          <a:p>
            <a:r>
              <a:rPr lang="en-CA" dirty="0"/>
              <a:t>https://www.computerhistory.org/fellowawards/hall/evelyn-berezin/</a:t>
            </a:r>
          </a:p>
          <a:p>
            <a:r>
              <a:rPr lang="en-CA" dirty="0"/>
              <a:t>https://search-proquest-com.libaccess.senecacollege.ca/docview/2157708740?accountid=28610</a:t>
            </a:r>
          </a:p>
          <a:p>
            <a:r>
              <a:rPr lang="en-CA" dirty="0"/>
              <a:t>https://www.npr.org/2018/12/12/676024428/evelyn-berezin-computer-scientist-behind-groundbreaking-word-processor-dies-at-9</a:t>
            </a:r>
          </a:p>
          <a:p>
            <a:r>
              <a:rPr lang="en-CA" dirty="0"/>
              <a:t>https://www.npr.org/sections/alltechconsidered/2014/10/06/345799830/the-forgotten-female-programmers-who-created-modern-tech</a:t>
            </a:r>
          </a:p>
          <a:p>
            <a:r>
              <a:rPr lang="en-CA" dirty="0"/>
              <a:t>https://www.theglobeandmail.com/business/technology/article-evelyn-berezin-93-was-the-creator-of-the-first-computerized-word/?utm_medium=Newsletter&amp;utm_source=Tech,%20Telecom%20&amp;%20Media&amp;utm_type=text&amp;utm_content=TechTelecomMedia&amp;utm_campaign=145912599</a:t>
            </a:r>
          </a:p>
        </p:txBody>
      </p:sp>
      <p:sp>
        <p:nvSpPr>
          <p:cNvPr id="4" name="Slide Number Placeholder 3"/>
          <p:cNvSpPr>
            <a:spLocks noGrp="1"/>
          </p:cNvSpPr>
          <p:nvPr>
            <p:ph type="sldNum" sz="quarter" idx="5"/>
          </p:nvPr>
        </p:nvSpPr>
        <p:spPr/>
        <p:txBody>
          <a:bodyPr/>
          <a:lstStyle/>
          <a:p>
            <a:fld id="{6CE49CAB-11E7-4E46-B3A8-B9759289B5BF}" type="slidenum">
              <a:rPr lang="en-US" smtClean="0"/>
              <a:t>11</a:t>
            </a:fld>
            <a:endParaRPr lang="en-US"/>
          </a:p>
        </p:txBody>
      </p:sp>
    </p:spTree>
    <p:extLst>
      <p:ext uri="{BB962C8B-B14F-4D97-AF65-F5344CB8AC3E}">
        <p14:creationId xmlns:p14="http://schemas.microsoft.com/office/powerpoint/2010/main" val="207766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personal computing means smartphones and tablets. Personal computing started in the mid 1970’s but became credible in 1978 with VisiCalc running on the Apple II because no other hardware could run the first “killer application”, the VisiCalc spreadsheet program. “V</a:t>
            </a:r>
            <a:r>
              <a:rPr lang="en-CA" sz="1200" b="0" i="0" kern="1200" dirty="0">
                <a:solidFill>
                  <a:schemeClr val="tx1"/>
                </a:solidFill>
                <a:effectLst/>
                <a:latin typeface="+mn-lt"/>
                <a:ea typeface="+mn-ea"/>
                <a:cs typeface="+mn-cs"/>
              </a:rPr>
              <a:t>ISICALC represented a new idea of a way to use a computer and a new way of thinking about the world. Where conventional programming was thought of as a sequence of steps, this new thing was no longer sequential in effect: When you made a change in one place, all other things changed instantly and automatically.” — Ted Nelson</a:t>
            </a:r>
          </a:p>
          <a:p>
            <a:endParaRPr lang="en-US" dirty="0"/>
          </a:p>
          <a:p>
            <a:r>
              <a:rPr lang="en-CA" dirty="0"/>
              <a:t>On August 12, </a:t>
            </a:r>
            <a:r>
              <a:rPr lang="en-CA" sz="1200" kern="1200" dirty="0">
                <a:solidFill>
                  <a:schemeClr val="tx1"/>
                </a:solidFill>
                <a:latin typeface="+mn-lt"/>
                <a:ea typeface="+mn-ea"/>
                <a:cs typeface="+mn-cs"/>
              </a:rPr>
              <a:t>1981, IBM introduced its smallest, lowest-priced computer system, the IBM Personal Computer, forever known as the "PC". You can see one in Tim McKenna’s office, DB2095. It cost CDN$6,600 for the full system including the printer. In 2017 dollars, the system would cost $16,666. Then and now, about the price of a sub-compact car. Remember software “investment protection” on the mainframe? The IBM imprimatur extended to the PC. With a number of competing platforms, it was IBM’s acceptance in the business community that helped established the PC as standard platform for personal business computing. That, and the disaster of the Apple III at the same time. </a:t>
            </a:r>
            <a:endParaRPr lang="en-CA"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When the IBM PC debuted, Microsoft was the only company that offered operating system, programming language, and application software for the new computer. Bill Gates had convinced IBM to agree that PC-DOS (Disk Operating System) would not be an IBM exclusive and allowed Microsoft to market MS-DOS. This paved the way for the PC clone industry. IBM used commodity hardware components but did create the unique BIOS (Basic Input Output System) yet it was soon reverse engineered. In 1983, Lotus 1-2-3, the spreadsheet/database/graphical charts program, took full advantage of the IBM PC’s hardware capabilities (unlike VisiCalc). The combination of Lotus 1-2-3 and IBM/Lotus compatible machines made it the standard tool of business. Apple almost died as a result. VisiCalc did die but it is fondly remembered.</a:t>
            </a:r>
            <a:endParaRPr lang="en-CA"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dirty="0"/>
              <a:t>PCs slowly replaced terminals on people’s desks connected to mainframes and radically changed business IT. </a:t>
            </a:r>
          </a:p>
          <a:p>
            <a:endParaRPr lang="en-CA" sz="1200" kern="1200" dirty="0">
              <a:solidFill>
                <a:schemeClr val="tx1"/>
              </a:solidFill>
              <a:latin typeface="+mn-lt"/>
              <a:ea typeface="+mn-ea"/>
              <a:cs typeface="+mn-cs"/>
            </a:endParaRPr>
          </a:p>
          <a:p>
            <a:r>
              <a:rPr lang="en-CA" dirty="0"/>
              <a:t>IBM's initial five-year forecast was for just over 250,000 PCs. IBM sold more than 12X as many: 3 million in that time. They thought 80 million PCs would be sold by the end of the century. They missed that forecast too, by more than 500 million or only a factor of 6.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Original IBM PC 5150 - the story of the world's most influential computer – https://www.youtube.com/watch?v=0PceJO3CAGI</a:t>
            </a:r>
          </a:p>
          <a:p>
            <a:endParaRPr lang="en-US" dirty="0"/>
          </a:p>
          <a:p>
            <a:r>
              <a:rPr lang="en-CA" sz="1200" kern="1200" dirty="0">
                <a:solidFill>
                  <a:schemeClr val="tx1"/>
                </a:solidFill>
                <a:effectLst/>
                <a:latin typeface="+mn-lt"/>
                <a:ea typeface="+mn-ea"/>
                <a:cs typeface="+mn-cs"/>
              </a:rPr>
              <a:t>In the last 60 years, computers as we know them, have become continually better, faster, and cheaper. </a:t>
            </a:r>
            <a:r>
              <a:rPr lang="en-US" dirty="0"/>
              <a:t>Sure your iPhone 6 has 1,000 times more flops (Floating Point Operations) than a Cray-1 supercomputer from the 1970s but nobody researching </a:t>
            </a:r>
            <a:r>
              <a:rPr lang="en-CA" dirty="0"/>
              <a:t>high-energy physics</a:t>
            </a:r>
            <a:r>
              <a:rPr lang="en-US" dirty="0"/>
              <a:t> today is doing it on an iPhone. Raw calculating power does not equal usefulness.</a:t>
            </a:r>
          </a:p>
          <a:p>
            <a:endParaRPr lang="en-US" dirty="0"/>
          </a:p>
          <a:p>
            <a:r>
              <a:rPr lang="en-US" dirty="0"/>
              <a:t>T</a:t>
            </a:r>
            <a:r>
              <a:rPr lang="en-CA" dirty="0" err="1"/>
              <a:t>hink</a:t>
            </a:r>
            <a:r>
              <a:rPr lang="en-CA" dirty="0"/>
              <a:t> about what the computers are used for. </a:t>
            </a:r>
            <a:r>
              <a:rPr lang="en-CA" sz="1200" kern="1200" dirty="0">
                <a:solidFill>
                  <a:schemeClr val="tx1"/>
                </a:solidFill>
                <a:effectLst/>
                <a:latin typeface="+mn-lt"/>
                <a:ea typeface="+mn-ea"/>
                <a:cs typeface="+mn-cs"/>
              </a:rPr>
              <a:t>When does hardware matter? This is part of your activity task today.</a:t>
            </a:r>
          </a:p>
          <a:p>
            <a:r>
              <a:rPr lang="en-US" sz="1200" kern="1200" dirty="0">
                <a:solidFill>
                  <a:schemeClr val="tx1"/>
                </a:solidFill>
                <a:effectLst/>
                <a:latin typeface="+mn-lt"/>
                <a:ea typeface="+mn-ea"/>
                <a:cs typeface="+mn-cs"/>
              </a:rPr>
              <a:t>F</a:t>
            </a:r>
            <a:r>
              <a:rPr lang="en-CA" sz="1200" kern="1200" dirty="0">
                <a:solidFill>
                  <a:schemeClr val="tx1"/>
                </a:solidFill>
                <a:effectLst/>
                <a:latin typeface="+mn-lt"/>
                <a:ea typeface="+mn-ea"/>
                <a:cs typeface="+mn-cs"/>
              </a:rPr>
              <a:t>or large scale computing, it’s mainframes.</a:t>
            </a:r>
          </a:p>
          <a:p>
            <a:r>
              <a:rPr lang="en-CA" sz="1200" kern="1200" dirty="0">
                <a:solidFill>
                  <a:schemeClr val="tx1"/>
                </a:solidFill>
                <a:effectLst/>
                <a:latin typeface="+mn-lt"/>
                <a:ea typeface="+mn-ea"/>
                <a:cs typeface="+mn-cs"/>
              </a:rPr>
              <a:t>For high-performance computing (e.g. gaming or video editing), hardware </a:t>
            </a:r>
            <a:r>
              <a:rPr lang="en-CA" sz="1200" i="1" kern="1200" dirty="0">
                <a:solidFill>
                  <a:schemeClr val="tx1"/>
                </a:solidFill>
                <a:effectLst/>
                <a:latin typeface="+mn-lt"/>
                <a:ea typeface="+mn-ea"/>
                <a:cs typeface="+mn-cs"/>
              </a:rPr>
              <a:t>really</a:t>
            </a:r>
            <a:r>
              <a:rPr lang="en-CA" sz="1200" kern="1200" dirty="0">
                <a:solidFill>
                  <a:schemeClr val="tx1"/>
                </a:solidFill>
                <a:effectLst/>
                <a:latin typeface="+mn-lt"/>
                <a:ea typeface="+mn-ea"/>
                <a:cs typeface="+mn-cs"/>
              </a:rPr>
              <a:t> matters. E.g. how many frames-per-second is your GPU rendering?</a:t>
            </a:r>
          </a:p>
          <a:p>
            <a:r>
              <a:rPr lang="en-CA" sz="1200" kern="1200" dirty="0">
                <a:solidFill>
                  <a:schemeClr val="tx1"/>
                </a:solidFill>
                <a:effectLst/>
                <a:latin typeface="+mn-lt"/>
                <a:ea typeface="+mn-ea"/>
                <a:cs typeface="+mn-cs"/>
              </a:rPr>
              <a:t>For those running multi-player networked games, It appears you are playing together with others in real time but the computing model is hiding network latency. The model is extremely sophisticated and encompasses, well, everything: </a:t>
            </a:r>
            <a:r>
              <a:rPr lang="en-CA" sz="1200" kern="1200" dirty="0" err="1">
                <a:solidFill>
                  <a:schemeClr val="tx1"/>
                </a:solidFill>
                <a:effectLst/>
                <a:latin typeface="+mn-lt"/>
                <a:ea typeface="+mn-ea"/>
                <a:cs typeface="+mn-cs"/>
              </a:rPr>
              <a:t>hwr</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swr</a:t>
            </a:r>
            <a:r>
              <a:rPr lang="en-CA" sz="1200" kern="1200" dirty="0">
                <a:solidFill>
                  <a:schemeClr val="tx1"/>
                </a:solidFill>
                <a:effectLst/>
                <a:latin typeface="+mn-lt"/>
                <a:ea typeface="+mn-ea"/>
                <a:cs typeface="+mn-cs"/>
              </a:rPr>
              <a:t>, network, client, server. </a:t>
            </a:r>
          </a:p>
          <a:p>
            <a:r>
              <a:rPr lang="en-CA" sz="1200" kern="1200" dirty="0">
                <a:solidFill>
                  <a:schemeClr val="tx1"/>
                </a:solidFill>
                <a:effectLst/>
                <a:latin typeface="+mn-lt"/>
                <a:ea typeface="+mn-ea"/>
                <a:cs typeface="+mn-cs"/>
              </a:rPr>
              <a:t>For those running a web browser for email and surfing, a Chromebook will do.</a:t>
            </a:r>
          </a:p>
          <a:p>
            <a:r>
              <a:rPr lang="en-CA" sz="1200" kern="1200" dirty="0">
                <a:solidFill>
                  <a:schemeClr val="tx1"/>
                </a:solidFill>
                <a:effectLst/>
                <a:latin typeface="+mn-lt"/>
                <a:ea typeface="+mn-ea"/>
                <a:cs typeface="+mn-cs"/>
              </a:rPr>
              <a:t>For my mother, an iPad is best. (For me, too. It reduces tech support calls.)</a:t>
            </a:r>
          </a:p>
          <a:p>
            <a:r>
              <a:rPr lang="en-CA" sz="1200" kern="1200" dirty="0">
                <a:solidFill>
                  <a:schemeClr val="tx1"/>
                </a:solidFill>
                <a:effectLst/>
                <a:latin typeface="+mn-lt"/>
                <a:ea typeface="+mn-ea"/>
                <a:cs typeface="+mn-cs"/>
              </a:rPr>
              <a:t>For most of us at this college, a mid-range laptop will do our school work.</a:t>
            </a:r>
          </a:p>
          <a:p>
            <a:r>
              <a:rPr lang="en-CA" sz="1200" kern="1200" dirty="0">
                <a:solidFill>
                  <a:schemeClr val="tx1"/>
                </a:solidFill>
                <a:effectLst/>
                <a:latin typeface="+mn-lt"/>
                <a:ea typeface="+mn-ea"/>
                <a:cs typeface="+mn-cs"/>
              </a:rPr>
              <a:t>For the </a:t>
            </a:r>
            <a:r>
              <a:rPr lang="en-CA" sz="1200" kern="1200" dirty="0" err="1">
                <a:solidFill>
                  <a:schemeClr val="tx1"/>
                </a:solidFill>
                <a:effectLst/>
                <a:latin typeface="+mn-lt"/>
                <a:ea typeface="+mn-ea"/>
                <a:cs typeface="+mn-cs"/>
              </a:rPr>
              <a:t>IoT</a:t>
            </a:r>
            <a:r>
              <a:rPr lang="en-CA" sz="1200" kern="1200" dirty="0">
                <a:solidFill>
                  <a:schemeClr val="tx1"/>
                </a:solidFill>
                <a:effectLst/>
                <a:latin typeface="+mn-lt"/>
                <a:ea typeface="+mn-ea"/>
                <a:cs typeface="+mn-cs"/>
              </a:rPr>
              <a:t>, the software footprint may be critical on limited devices.</a:t>
            </a:r>
          </a:p>
          <a:p>
            <a:r>
              <a:rPr lang="en-CA" sz="1200" kern="1200" dirty="0">
                <a:solidFill>
                  <a:schemeClr val="tx1"/>
                </a:solidFill>
                <a:effectLst/>
                <a:latin typeface="+mn-lt"/>
                <a:ea typeface="+mn-ea"/>
                <a:cs typeface="+mn-cs"/>
              </a:rPr>
              <a:t>For mobile, battery life is a real constraint and is affected by </a:t>
            </a:r>
            <a:r>
              <a:rPr lang="en-CA" sz="1200" kern="1200" dirty="0" err="1">
                <a:solidFill>
                  <a:schemeClr val="tx1"/>
                </a:solidFill>
                <a:effectLst/>
                <a:latin typeface="+mn-lt"/>
                <a:ea typeface="+mn-ea"/>
                <a:cs typeface="+mn-cs"/>
              </a:rPr>
              <a:t>cpu</a:t>
            </a:r>
            <a:r>
              <a:rPr lang="en-CA" sz="1200" kern="1200" dirty="0">
                <a:solidFill>
                  <a:schemeClr val="tx1"/>
                </a:solidFill>
                <a:effectLst/>
                <a:latin typeface="+mn-lt"/>
                <a:ea typeface="+mn-ea"/>
                <a:cs typeface="+mn-cs"/>
              </a:rPr>
              <a:t> usage, screen writes, transmitter usage.</a:t>
            </a:r>
          </a:p>
          <a:p>
            <a:r>
              <a:rPr lang="en-CA" sz="1200" kern="1200" dirty="0">
                <a:solidFill>
                  <a:schemeClr val="tx1"/>
                </a:solidFill>
                <a:effectLst/>
                <a:latin typeface="+mn-lt"/>
                <a:ea typeface="+mn-ea"/>
                <a:cs typeface="+mn-cs"/>
              </a:rPr>
              <a:t>In the latter two cases, platform and efficient software matters.</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So consider hardware not in itself but as it matters to the user and programmer. “When does hardware matter?”</a:t>
            </a:r>
          </a:p>
        </p:txBody>
      </p:sp>
      <p:sp>
        <p:nvSpPr>
          <p:cNvPr id="4" name="Slide Number Placeholder 3"/>
          <p:cNvSpPr>
            <a:spLocks noGrp="1"/>
          </p:cNvSpPr>
          <p:nvPr>
            <p:ph type="sldNum" sz="quarter" idx="10"/>
          </p:nvPr>
        </p:nvSpPr>
        <p:spPr/>
        <p:txBody>
          <a:bodyPr/>
          <a:lstStyle/>
          <a:p>
            <a:fld id="{6CE49CAB-11E7-4E46-B3A8-B9759289B5BF}" type="slidenum">
              <a:rPr lang="en-US" smtClean="0"/>
              <a:t>12</a:t>
            </a:fld>
            <a:endParaRPr lang="en-US"/>
          </a:p>
        </p:txBody>
      </p:sp>
    </p:spTree>
    <p:extLst>
      <p:ext uri="{BB962C8B-B14F-4D97-AF65-F5344CB8AC3E}">
        <p14:creationId xmlns:p14="http://schemas.microsoft.com/office/powerpoint/2010/main" val="3986287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CA" dirty="0"/>
              <a:t>What hardware do you need? </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13</a:t>
            </a:fld>
            <a:endParaRPr lang="en-US"/>
          </a:p>
        </p:txBody>
      </p:sp>
    </p:spTree>
    <p:extLst>
      <p:ext uri="{BB962C8B-B14F-4D97-AF65-F5344CB8AC3E}">
        <p14:creationId xmlns:p14="http://schemas.microsoft.com/office/powerpoint/2010/main" val="2194574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https://www.techrepublic.com/pictures/babbages-difference-engine-and-other-historic-computers/</a:t>
            </a:r>
          </a:p>
          <a:p>
            <a:endParaRPr lang="en-US" dirty="0"/>
          </a:p>
          <a:p>
            <a:r>
              <a:rPr lang="en-CA" dirty="0"/>
              <a:t>http://www.computerhistory.org/babbage/ </a:t>
            </a:r>
          </a:p>
          <a:p>
            <a:r>
              <a:rPr lang="en-CA" dirty="0"/>
              <a:t>Charles Babbage (1791-1871), considered computer pioneer, designed the first automatic computing engines but they were too complex to build. </a:t>
            </a:r>
            <a:br>
              <a:rPr lang="en-CA" dirty="0"/>
            </a:br>
            <a:r>
              <a:rPr lang="en-CA" dirty="0"/>
              <a:t>The first complete Babbage Engine was completed in London in 2002, 153 years after it was designed. </a:t>
            </a:r>
          </a:p>
          <a:p>
            <a:r>
              <a:rPr lang="en-CA" dirty="0"/>
              <a:t>Difference Engine No. 2, a calculator, built faithfully to the original drawings, consists of 8,000 parts, weighs five tons, and measures 11 feet long.</a:t>
            </a:r>
          </a:p>
          <a:p>
            <a:r>
              <a:rPr lang="en-US" dirty="0"/>
              <a:t>Babbage's </a:t>
            </a:r>
            <a:r>
              <a:rPr lang="en-CA" dirty="0"/>
              <a:t>more complex Analytical Engine has never been built.</a:t>
            </a:r>
          </a:p>
          <a:p>
            <a:r>
              <a:rPr lang="en-CA" dirty="0"/>
              <a:t>Note that the difference engine used base 10.</a:t>
            </a:r>
          </a:p>
          <a:p>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5475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Charles Babbage had the idea of building a mechanical computer to automate the process of creating the mathematical tables used in navigation. Calculation and transcription errors in such tables could be fatal, causing ships to be lost.</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Augusta Ada Lovelace, a mathematician, worked with Charles Babbage to create a description of Babbage's unbuilt invention, the analytical engine, a highly advanced mechanical calculator often considered a forerunner of the electronic calculating computers of the 20th century. Ada Lovelace's "notes," describing the analytical engine, published in Taylor's scientific memoirs in 1843, contained a ground-breaking description of the possibilities of programming the machine to go beyond number-crunching to "computing" in the wider sense in which we understand the term today. https://ieeexplore.ieee.org/document/1253887</a:t>
            </a:r>
          </a:p>
          <a:p>
            <a:r>
              <a:rPr lang="en-CA" sz="1200" b="0" i="0" kern="1200" dirty="0">
                <a:solidFill>
                  <a:schemeClr val="tx1"/>
                </a:solidFill>
                <a:effectLst/>
                <a:latin typeface="+mn-lt"/>
                <a:ea typeface="+mn-ea"/>
                <a:cs typeface="+mn-cs"/>
              </a:rPr>
              <a:t>She foresaw that a machine like the Analytical Engine wasn’t just limited to numbers and could in fact act on any objects “whose mutual fundamental relations could be expressed by those of the abstract science of operations, and which should be also susceptible of adaptations to the action of the operating notation and mechanism of the engine.” (quote from her notes)</a:t>
            </a:r>
          </a:p>
          <a:p>
            <a:endParaRPr lang="en-CA" sz="1200" b="0" i="0" kern="1200" dirty="0">
              <a:solidFill>
                <a:schemeClr val="tx1"/>
              </a:solidFill>
              <a:effectLst/>
              <a:latin typeface="+mn-lt"/>
              <a:ea typeface="+mn-ea"/>
              <a:cs typeface="+mn-cs"/>
            </a:endParaRPr>
          </a:p>
          <a:p>
            <a:r>
              <a:rPr lang="en-CA" dirty="0"/>
              <a:t>https://twobithistory.org/2018/08/18/ada-lovelace-note-g.html (a lot of math is discussed but you can skip those parts if you are not a mathematician like Ada)</a:t>
            </a:r>
          </a:p>
          <a:p>
            <a:endParaRPr lang="en-CA" dirty="0"/>
          </a:p>
          <a:p>
            <a:r>
              <a:rPr lang="en-CA" dirty="0"/>
              <a:t>Calculating Ada: The Countess of Computing </a:t>
            </a:r>
            <a:br>
              <a:rPr lang="en-CA" dirty="0"/>
            </a:br>
            <a:r>
              <a:rPr lang="en-CA" dirty="0"/>
              <a:t>https://www.bbc.co.uk/programmes/p030s5bx</a:t>
            </a:r>
          </a:p>
        </p:txBody>
      </p:sp>
      <p:sp>
        <p:nvSpPr>
          <p:cNvPr id="4" name="Slide Number Placeholder 3"/>
          <p:cNvSpPr>
            <a:spLocks noGrp="1"/>
          </p:cNvSpPr>
          <p:nvPr>
            <p:ph type="sldNum" sz="quarter" idx="10"/>
          </p:nvPr>
        </p:nvSpPr>
        <p:spPr/>
        <p:txBody>
          <a:bodyPr/>
          <a:lstStyle/>
          <a:p>
            <a:fld id="{6CE49CAB-11E7-4E46-B3A8-B9759289B5BF}" type="slidenum">
              <a:rPr lang="en-US" smtClean="0"/>
              <a:t>15</a:t>
            </a:fld>
            <a:endParaRPr lang="en-US"/>
          </a:p>
        </p:txBody>
      </p:sp>
    </p:spTree>
    <p:extLst>
      <p:ext uri="{BB962C8B-B14F-4D97-AF65-F5344CB8AC3E}">
        <p14:creationId xmlns:p14="http://schemas.microsoft.com/office/powerpoint/2010/main" val="2412286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https://en.wikipedia.org/wiki/Ada_Lovelace#/media/File:Diagram_for_the_computation_of_Bernoulli_numbers.jpg</a:t>
            </a:r>
          </a:p>
          <a:p>
            <a:endParaRPr lang="en-US" dirty="0"/>
          </a:p>
          <a:p>
            <a:r>
              <a:rPr lang="en-US" dirty="0"/>
              <a:t>C</a:t>
            </a:r>
            <a:r>
              <a:rPr lang="en-CA" dirty="0" err="1"/>
              <a:t>olumn</a:t>
            </a:r>
            <a:r>
              <a:rPr lang="en-CA" dirty="0"/>
              <a:t> titles shown in highlighted row. Sounds like elements of a program, doesn’t it?</a:t>
            </a:r>
          </a:p>
          <a:p>
            <a:endParaRPr lang="en-CA" dirty="0"/>
          </a:p>
          <a:p>
            <a:r>
              <a:rPr lang="en-CA" dirty="0"/>
              <a:t>C language equivalent </a:t>
            </a:r>
          </a:p>
          <a:p>
            <a:r>
              <a:rPr lang="en-CA" dirty="0"/>
              <a:t>https://gist.github.com/sinclairtarget/ad18ac65d277e453da5f479d6ccfc20e</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Python language equivalent </a:t>
            </a:r>
          </a:p>
          <a:p>
            <a:r>
              <a:rPr lang="en-CA" dirty="0"/>
              <a:t>https://enigmaticcode.wordpress.com/tag/bernoulli-numbers/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16</a:t>
            </a:fld>
            <a:endParaRPr lang="en-US"/>
          </a:p>
        </p:txBody>
      </p:sp>
    </p:spTree>
    <p:extLst>
      <p:ext uri="{BB962C8B-B14F-4D97-AF65-F5344CB8AC3E}">
        <p14:creationId xmlns:p14="http://schemas.microsoft.com/office/powerpoint/2010/main" val="828706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kern="1200" dirty="0">
                <a:solidFill>
                  <a:schemeClr val="tx1"/>
                </a:solidFill>
                <a:effectLst/>
                <a:latin typeface="+mn-lt"/>
                <a:ea typeface="+mn-ea"/>
                <a:cs typeface="+mn-cs"/>
              </a:rPr>
              <a:t>Control Structures (</a:t>
            </a:r>
            <a:r>
              <a:rPr lang="en-US" sz="1200" b="1" kern="1200" dirty="0" err="1">
                <a:solidFill>
                  <a:schemeClr val="tx1"/>
                </a:solidFill>
                <a:effectLst/>
                <a:latin typeface="+mn-lt"/>
                <a:ea typeface="+mn-ea"/>
                <a:cs typeface="+mn-cs"/>
              </a:rPr>
              <a:t>Böhm-Jacopini</a:t>
            </a:r>
            <a:r>
              <a:rPr lang="en-US" sz="1200" b="1" kern="1200" dirty="0">
                <a:solidFill>
                  <a:schemeClr val="tx1"/>
                </a:solidFill>
                <a:effectLst/>
                <a:latin typeface="+mn-lt"/>
                <a:ea typeface="+mn-ea"/>
                <a:cs typeface="+mn-cs"/>
              </a:rPr>
              <a:t> theorem, 1966)</a:t>
            </a:r>
          </a:p>
          <a:p>
            <a:pPr rtl="0"/>
            <a:r>
              <a:rPr lang="en-US" sz="1200" kern="1200" dirty="0">
                <a:solidFill>
                  <a:schemeClr val="tx1"/>
                </a:solidFill>
                <a:effectLst/>
                <a:latin typeface="+mn-lt"/>
                <a:ea typeface="+mn-ea"/>
                <a:cs typeface="+mn-cs"/>
              </a:rPr>
              <a:t>There are three kinds of programming logic: Sequence, Selection, and Iteration.</a:t>
            </a:r>
          </a:p>
          <a:p>
            <a:pPr rtl="0"/>
            <a:r>
              <a:rPr lang="en-US" sz="1200" kern="1200" dirty="0">
                <a:solidFill>
                  <a:schemeClr val="tx1"/>
                </a:solidFill>
                <a:effectLst/>
                <a:latin typeface="+mn-lt"/>
                <a:ea typeface="+mn-ea"/>
                <a:cs typeface="+mn-cs"/>
              </a:rPr>
              <a:t>Sequence: It is best to put your socks on before your shoes.</a:t>
            </a:r>
          </a:p>
          <a:p>
            <a:pPr rtl="0"/>
            <a:r>
              <a:rPr lang="en-US" sz="1200" kern="1200" dirty="0">
                <a:solidFill>
                  <a:schemeClr val="tx1"/>
                </a:solidFill>
                <a:effectLst/>
                <a:latin typeface="+mn-lt"/>
                <a:ea typeface="+mn-ea"/>
                <a:cs typeface="+mn-cs"/>
              </a:rPr>
              <a:t>Selection (Conditional): the weather determines the type of footwear</a:t>
            </a:r>
          </a:p>
          <a:p>
            <a:pPr rtl="0"/>
            <a:r>
              <a:rPr lang="en-US" sz="1200" kern="1200" dirty="0">
                <a:solidFill>
                  <a:schemeClr val="tx1"/>
                </a:solidFill>
                <a:effectLst/>
                <a:latin typeface="+mn-lt"/>
                <a:ea typeface="+mn-ea"/>
                <a:cs typeface="+mn-cs"/>
              </a:rPr>
              <a:t>Iteration: For each of Left &amp; Right, put foot into shoe…hoping the left foot goes into the left shoe.</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Sequential logic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"Life is just one damn thing after another." -- Mark Twain</a:t>
            </a:r>
          </a:p>
          <a:p>
            <a:pPr rtl="0"/>
            <a:r>
              <a:rPr lang="en-US" sz="1200" kern="1200" dirty="0">
                <a:solidFill>
                  <a:schemeClr val="tx1"/>
                </a:solidFill>
                <a:effectLst/>
                <a:latin typeface="+mn-lt"/>
                <a:ea typeface="+mn-ea"/>
                <a:cs typeface="+mn-cs"/>
              </a:rPr>
              <a:t>do this, and then do that, and then do …</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Conditional (Selection or Decision) logic</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"Damned if you do, damned if you don't" -- Lorenzo Dow</a:t>
            </a:r>
          </a:p>
          <a:p>
            <a:pPr rtl="0"/>
            <a:r>
              <a:rPr lang="en-US" sz="1200" kern="1200" dirty="0">
                <a:solidFill>
                  <a:schemeClr val="tx1"/>
                </a:solidFill>
                <a:effectLst/>
                <a:latin typeface="+mn-lt"/>
                <a:ea typeface="+mn-ea"/>
                <a:cs typeface="+mn-cs"/>
              </a:rPr>
              <a:t>Either do this OR do that.</a:t>
            </a:r>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Iterative (Looping or Repeating) logic</a:t>
            </a:r>
          </a:p>
          <a:p>
            <a:pPr rtl="0"/>
            <a:r>
              <a:rPr lang="en-US" sz="1200" kern="1200" dirty="0">
                <a:solidFill>
                  <a:schemeClr val="tx1"/>
                </a:solidFill>
                <a:effectLst/>
                <a:latin typeface="+mn-lt"/>
                <a:ea typeface="+mn-ea"/>
                <a:cs typeface="+mn-cs"/>
              </a:rPr>
              <a:t>"It is not true that life is one damn thing after another.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It's one damn thing over and over." -- Edna St. Vincent Millay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Endless Loop: n., see Loop, Endless.</a:t>
            </a:r>
            <a:br>
              <a:rPr lang="en-US" sz="1200" kern="1200" dirty="0">
                <a:solidFill>
                  <a:schemeClr val="tx1"/>
                </a:solidFill>
                <a:effectLst/>
                <a:latin typeface="+mn-lt"/>
                <a:ea typeface="+mn-ea"/>
                <a:cs typeface="+mn-cs"/>
              </a:rPr>
            </a:br>
            <a:r>
              <a:rPr lang="en-CA" b="1" dirty="0"/>
              <a:t>Recursion</a:t>
            </a:r>
            <a:r>
              <a:rPr lang="en-CA" dirty="0"/>
              <a:t>. See: </a:t>
            </a:r>
            <a:r>
              <a:rPr lang="en-CA" i="1" dirty="0"/>
              <a:t>Recursion</a:t>
            </a:r>
            <a:endParaRPr lang="en-US" sz="1200" kern="1200" dirty="0">
              <a:solidFill>
                <a:schemeClr val="tx1"/>
              </a:solidFill>
              <a:effectLst/>
              <a:latin typeface="+mn-lt"/>
              <a:ea typeface="+mn-ea"/>
              <a:cs typeface="+mn-cs"/>
            </a:endParaRPr>
          </a:p>
          <a:p>
            <a:pPr rtl="0"/>
            <a:r>
              <a:rPr lang="en-US" sz="1200" kern="1200" dirty="0">
                <a:solidFill>
                  <a:schemeClr val="tx1"/>
                </a:solidFill>
                <a:effectLst/>
                <a:latin typeface="+mn-lt"/>
                <a:ea typeface="+mn-ea"/>
                <a:cs typeface="+mn-cs"/>
              </a:rPr>
              <a:t>Loop, Endless: n., see Endless Loop.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How do programmers ever get out of the shower?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Shampoo bottle instructions: Lather, Rinse, Repeat. </a:t>
            </a:r>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17</a:t>
            </a:fld>
            <a:endParaRPr lang="en-US"/>
          </a:p>
        </p:txBody>
      </p:sp>
    </p:spTree>
    <p:extLst>
      <p:ext uri="{BB962C8B-B14F-4D97-AF65-F5344CB8AC3E}">
        <p14:creationId xmlns:p14="http://schemas.microsoft.com/office/powerpoint/2010/main" val="1916172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https://blog.patracompany.com/the-history-of-the-computer-bug</a:t>
            </a:r>
          </a:p>
          <a:p>
            <a:r>
              <a:rPr lang="en-US" dirty="0"/>
              <a:t>https://en.wikipedia.org/wiki/Debugging</a:t>
            </a:r>
          </a:p>
          <a:p>
            <a:endParaRPr lang="en-US" dirty="0"/>
          </a:p>
          <a:p>
            <a:r>
              <a:rPr lang="en-US" dirty="0"/>
              <a:t>N</a:t>
            </a:r>
            <a:r>
              <a:rPr lang="en-CA" dirty="0" err="1"/>
              <a:t>ote</a:t>
            </a:r>
            <a:r>
              <a:rPr lang="en-CA" dirty="0"/>
              <a:t> in logbook of a Grace Hopper project:</a:t>
            </a:r>
          </a:p>
          <a:p>
            <a:r>
              <a:rPr lang="en-CA" dirty="0"/>
              <a:t>“Moth found trapped between points at Relay # 70, Panel F, of the Mark II Aiken Relay Calculator while it was being tested at Harvard University, 9 September 1947.</a:t>
            </a:r>
            <a:br>
              <a:rPr lang="en-CA" dirty="0"/>
            </a:br>
            <a:r>
              <a:rPr lang="en-CA" dirty="0"/>
              <a:t>The operators affixed the moth to the computer log, with the entry: “First actual case of bug being found”. They put out the word that they had “debugged” the machine.</a:t>
            </a:r>
            <a:br>
              <a:rPr lang="en-CA" dirty="0"/>
            </a:br>
            <a:r>
              <a:rPr lang="en-CA" dirty="0"/>
              <a:t>In 1988, the log, with the moth still taped by the entry, was in the Naval Surface Warfare Center Computer Museum at Dahlgren, Virginia.</a:t>
            </a:r>
            <a:br>
              <a:rPr lang="en-CA" dirty="0"/>
            </a:br>
            <a:r>
              <a:rPr lang="en-CA" dirty="0"/>
              <a:t>Image ©Courtesy of the Naval Surface Warfare Center, Dahlgren, VA., 1988. NHHC Collection</a:t>
            </a:r>
          </a:p>
          <a:p>
            <a:endParaRPr lang="en-US" dirty="0"/>
          </a:p>
          <a:p>
            <a:r>
              <a:rPr lang="en-CA" i="1" dirty="0"/>
              <a:t>“The OED Supplement records sense (4b) of the noun</a:t>
            </a:r>
            <a:r>
              <a:rPr lang="en-CA" b="1" i="1" dirty="0"/>
              <a:t> </a:t>
            </a:r>
            <a:r>
              <a:rPr lang="en-CA" b="1" dirty="0"/>
              <a:t>bug</a:t>
            </a:r>
            <a:r>
              <a:rPr lang="en-CA" b="1" i="1" dirty="0"/>
              <a:t> (“a defect or fault in a machine</a:t>
            </a:r>
            <a:r>
              <a:rPr lang="en-CA" i="1" dirty="0"/>
              <a:t>, plan, or the like”) as early as </a:t>
            </a:r>
            <a:r>
              <a:rPr lang="en-CA" b="1" i="1" dirty="0"/>
              <a:t>1889</a:t>
            </a:r>
            <a:r>
              <a:rPr lang="en-CA" i="1" dirty="0"/>
              <a:t>. In that year the Pall Mall Gazette reported (11 Mar: 1) that ‘Mr. Edison … had been up the two previous nights discovering a ‘bug’ in his phonograph–an expression for solving a difficulty, and implying that some imaginary insect has secreted itself inside and is causing all the trouble.’….</a:t>
            </a:r>
            <a:endParaRPr lang="en-CA" dirty="0"/>
          </a:p>
          <a:p>
            <a:r>
              <a:rPr lang="en-CA" i="1" dirty="0"/>
              <a:t>This meaning was common enough by 1934 to be recognized in Webster’s New International Dictionary: </a:t>
            </a:r>
            <a:r>
              <a:rPr lang="en-CA" dirty="0"/>
              <a:t> </a:t>
            </a:r>
            <a:r>
              <a:rPr lang="en-CA" i="1" dirty="0"/>
              <a:t>‘bug, n…. 3. A defect in apparatus or its operation… Slang, U.S.’”</a:t>
            </a:r>
            <a:r>
              <a:rPr lang="en-CA" dirty="0"/>
              <a:t> </a:t>
            </a:r>
          </a:p>
          <a:p>
            <a:r>
              <a:rPr lang="en-CA" dirty="0"/>
              <a:t>So, the “actual bug” notation in the lab notebook above probably reflects the </a:t>
            </a:r>
            <a:r>
              <a:rPr lang="en-CA" b="1" dirty="0"/>
              <a:t>amusement of the technician at finding a </a:t>
            </a:r>
            <a:r>
              <a:rPr lang="en-CA" b="1" u="sng" dirty="0"/>
              <a:t>physical</a:t>
            </a:r>
            <a:r>
              <a:rPr lang="en-CA" b="1" dirty="0"/>
              <a:t> bug,</a:t>
            </a:r>
            <a:r>
              <a:rPr lang="en-CA" dirty="0"/>
              <a:t> when the word bug was </a:t>
            </a:r>
            <a:r>
              <a:rPr lang="en-CA" i="1" dirty="0"/>
              <a:t>already</a:t>
            </a:r>
            <a:r>
              <a:rPr lang="en-CA" dirty="0"/>
              <a:t> in use as slang for a problem.</a:t>
            </a:r>
          </a:p>
          <a:p>
            <a:r>
              <a:rPr lang="en-CA" dirty="0"/>
              <a:t>The term “debugging” came into use around Hopper’s time period; Hopper has said she did not coin the term but, given her status in the IT world, she no doubt had much to do with the term catching on.</a:t>
            </a:r>
          </a:p>
          <a:p>
            <a:endParaRPr lang="en-CA" b="0" dirty="0"/>
          </a:p>
        </p:txBody>
      </p:sp>
      <p:sp>
        <p:nvSpPr>
          <p:cNvPr id="4" name="Slide Number Placeholder 3"/>
          <p:cNvSpPr>
            <a:spLocks noGrp="1"/>
          </p:cNvSpPr>
          <p:nvPr>
            <p:ph type="sldNum" sz="quarter" idx="10"/>
          </p:nvPr>
        </p:nvSpPr>
        <p:spPr/>
        <p:txBody>
          <a:bodyPr/>
          <a:lstStyle/>
          <a:p>
            <a:fld id="{6CE49CAB-11E7-4E46-B3A8-B9759289B5BF}" type="slidenum">
              <a:rPr lang="en-US" smtClean="0"/>
              <a:t>18</a:t>
            </a:fld>
            <a:endParaRPr lang="en-US"/>
          </a:p>
        </p:txBody>
      </p:sp>
    </p:spTree>
    <p:extLst>
      <p:ext uri="{BB962C8B-B14F-4D97-AF65-F5344CB8AC3E}">
        <p14:creationId xmlns:p14="http://schemas.microsoft.com/office/powerpoint/2010/main" val="280308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https://www.wired.com/2013/12/googles-doodle-honors-grace-hopper-and-entomology/</a:t>
            </a:r>
          </a:p>
          <a:p>
            <a:r>
              <a:rPr lang="en-CA" dirty="0"/>
              <a:t>https://www.google.com/doodles/grace-hoppers-107th-birthday</a:t>
            </a:r>
          </a:p>
          <a:p>
            <a:endParaRPr lang="en-CA" b="0" dirty="0"/>
          </a:p>
          <a:p>
            <a:r>
              <a:rPr lang="en-CA" b="0" dirty="0"/>
              <a:t>To replay animation during slide show, backup to previous slide and go forward again</a:t>
            </a:r>
          </a:p>
        </p:txBody>
      </p:sp>
      <p:sp>
        <p:nvSpPr>
          <p:cNvPr id="4" name="Slide Number Placeholder 3"/>
          <p:cNvSpPr>
            <a:spLocks noGrp="1"/>
          </p:cNvSpPr>
          <p:nvPr>
            <p:ph type="sldNum" sz="quarter" idx="10"/>
          </p:nvPr>
        </p:nvSpPr>
        <p:spPr/>
        <p:txBody>
          <a:bodyPr/>
          <a:lstStyle/>
          <a:p>
            <a:fld id="{6CE49CAB-11E7-4E46-B3A8-B9759289B5BF}" type="slidenum">
              <a:rPr lang="en-US" smtClean="0"/>
              <a:t>19</a:t>
            </a:fld>
            <a:endParaRPr lang="en-US"/>
          </a:p>
        </p:txBody>
      </p:sp>
    </p:spTree>
    <p:extLst>
      <p:ext uri="{BB962C8B-B14F-4D97-AF65-F5344CB8AC3E}">
        <p14:creationId xmlns:p14="http://schemas.microsoft.com/office/powerpoint/2010/main" val="368299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2</a:t>
            </a:fld>
            <a:endParaRPr lang="en-US"/>
          </a:p>
        </p:txBody>
      </p:sp>
    </p:spTree>
    <p:extLst>
      <p:ext uri="{BB962C8B-B14F-4D97-AF65-F5344CB8AC3E}">
        <p14:creationId xmlns:p14="http://schemas.microsoft.com/office/powerpoint/2010/main" val="2581346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Grace Hopper was described as appearing to be "'all Navy', but when you reach inside, you find a 'Pirate' dying to be released". (Jay Elliot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example, "Humans are allergic to change. They love to say, "We've always done it this way." I try to fight that. That's why I have a clock on my wall that runs </a:t>
            </a:r>
            <a:r>
              <a:rPr lang="en-CA" dirty="0" err="1"/>
              <a:t>counterclockwise</a:t>
            </a:r>
            <a:r>
              <a:rPr lang="en-CA" dirty="0"/>
              <a:t>." — Grace Hopper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had a running compiler [in 1952], and nobody would touch it because, they carefully told me, computers could only do arithmetic; they could not do programs. It was a selling job to get people to try it. I think with any new idea, because people are allergic to change, you have to get out and sell the idea."</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https://history-computer.com/ModernComputer/Software/FirstCompiler.html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"It’s much easier for most people to write an English statement than it is to use symbols. So I decided data processors [programmers] ought to be able to write their programs in English, and the computers would translate them into machine code. [She </a:t>
            </a:r>
            <a:r>
              <a:rPr lang="en-CA" b="1" dirty="0"/>
              <a:t>invented the first compilers and machine-independent programming languages in 1952 – 1954</a:t>
            </a:r>
            <a:r>
              <a:rPr lang="en-CA" dirty="0"/>
              <a:t>] That was the beginning of COBOL, a computer language for data processors. I could say “Subtract income tax from pay” instead of trying to write that in octal code or using all kinds of symbols.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most important thing I've accomplished, other than building the compiler, is training young people. They come to me, you know, and say, 'Do you think we can do this?' I say, "Try it." And I back '</a:t>
            </a:r>
            <a:r>
              <a:rPr lang="en-CA" dirty="0" err="1"/>
              <a:t>em</a:t>
            </a:r>
            <a:r>
              <a:rPr lang="en-CA" dirty="0"/>
              <a:t> up. They need that. I keep track of them as they get older and I stir '</a:t>
            </a:r>
            <a:r>
              <a:rPr lang="en-CA" dirty="0" err="1"/>
              <a:t>em</a:t>
            </a:r>
            <a:r>
              <a:rPr lang="en-CA" dirty="0"/>
              <a:t> up at intervals so they don't forget to take chances."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t>
            </a:r>
            <a:r>
              <a:rPr lang="en-CA" dirty="0"/>
              <a:t>e should all be Grace Hoppers.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https://en.wikipedia.org/wiki/Grace_Hopper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https://en.wikipedia.org/wiki/List_of_pioneers_in_computer_science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https://www.dailymotion.com/video/x35dsz7 Letterman interview (very entertaining)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https://www.youtube.com/watch?v=wgTFi2vINV4(60 minutes interview)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https://ghc.anitab.org/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dirty="0">
                <a:solidFill>
                  <a:schemeClr val="tx1"/>
                </a:solidFill>
                <a:effectLst/>
                <a:latin typeface="+mn-lt"/>
                <a:ea typeface="+mn-ea"/>
                <a:cs typeface="+mn-cs"/>
              </a:rPr>
              <a:t>Commodore Grace Hopper speaking at the Miami-Dade Community College North Campus. </a:t>
            </a:r>
            <a:r>
              <a:rPr lang="en-CA" sz="1200" b="0" i="0" kern="1200" dirty="0">
                <a:solidFill>
                  <a:schemeClr val="tx1"/>
                </a:solidFill>
                <a:effectLst/>
                <a:latin typeface="+mn-lt"/>
                <a:ea typeface="+mn-ea"/>
                <a:cs typeface="+mn-cs"/>
              </a:rPr>
              <a:t>1984. Black &amp; white photoprint. State Archives of Florida, Florida Memory. Accessed 21 Sep. </a:t>
            </a:r>
            <a:r>
              <a:rPr lang="en-CA" sz="1200" b="0" i="0" kern="1200">
                <a:solidFill>
                  <a:schemeClr val="tx1"/>
                </a:solidFill>
                <a:effectLst/>
                <a:latin typeface="+mn-lt"/>
                <a:ea typeface="+mn-ea"/>
                <a:cs typeface="+mn-cs"/>
              </a:rPr>
              <a:t>2019.&lt;https://www.floridamemory.com/items/show/15354&gt;.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E49CAB-11E7-4E46-B3A8-B9759289B5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1904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NASA and the US gov't would not allow women to be astronauts despite being at least equally capable, but a women got astronauts to the moon.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the Netflix documentary "Mercury 13" https://www.netflix.com/watch/80174436 )</a:t>
            </a:r>
          </a:p>
          <a:p>
            <a:endParaRPr lang="en-CA" dirty="0"/>
          </a:p>
          <a:p>
            <a:r>
              <a:rPr lang="en-CA" dirty="0">
                <a:hlinkClick r:id="rId3"/>
              </a:rPr>
              <a:t>https://www.youtube.com/results?search_query=margaret+hamilton+software</a:t>
            </a:r>
            <a:endParaRPr lang="en-CA" dirty="0"/>
          </a:p>
          <a:p>
            <a:endParaRPr lang="en-CA" dirty="0"/>
          </a:p>
          <a:p>
            <a:r>
              <a:rPr lang="en-CA" dirty="0"/>
              <a:t>Margaret Hamilton, renowned mathematician and computer science pioneer, is credited with coining the term </a:t>
            </a:r>
            <a:r>
              <a:rPr lang="en-CA" i="1" dirty="0"/>
              <a:t>software engineering</a:t>
            </a:r>
            <a:r>
              <a:rPr lang="en-CA" dirty="0"/>
              <a:t> while developing the guidance and navigation system for the Apollo spacecraft as head of the Software Engineering Division of the MIT Instrumentation Laboratory which developed the hardware and software for the Apollo program's computer. That was the world's first portable computer, and the moon's.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picture, I am standing next to listings of the actual Apollo Guidance Computer (AGC) source code," Hamilton says. ("To clarify, there are no other kinds of printouts, like debugging printouts, or logs, or what have you, in the picture." ) “The space mission software had to be man-rated [safe for humans to use]. Not only did it have to work, it had to work the first time. Not only did the software itself have to be ultra-reliable, it needed to be able to perform error detection and recovery in real time. Our languages (Assembly) dared us to make the most subtle of errors. We were on our own to come up with rules for building software. What we learned from the errors was full of surprises.” It is acknowledged that there were </a:t>
            </a:r>
            <a:r>
              <a:rPr lang="en-CA" i="1" dirty="0"/>
              <a:t>no bugs </a:t>
            </a:r>
            <a:r>
              <a:rPr lang="en-CA" dirty="0"/>
              <a:t>in the software she and her team created – due to good software engineering: thoughtful design, careful implementation, thorough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https://en.wikipedia.org/wiki/Human-rating_certification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Margaret Hamilton argued to include input validation because her daughter crashed the AGC while playing with the keyboard. (Margaret often brought her child to the lab.) The AGC was a very limited system (72K ROM + 4K RAM ); deciding what was included and not included was a result of careful design decisions within the constraints imposed by the first computer to run off-planet. She was told "astronauts do not make mistakes", they were "trained to be perfect". During the Apollo 8 approach to the moon, Jim Lovell made the same mistake as a 4 year old child; the computer crashed and lost its navigation data – collected in flight, stored in RAM – that would get Apollo 8 back to Earth from the moon. In 9 hours, Hamilton and her team figured out how to recreate the data and upload it from Earth to the AGC – not a use case anyone envisioned.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Three minutes before Neil Armstrong and Buzz Aldrin touched down on the moon, the Apollo lander alarms triggered with red and yellow warning lights across their console. It was the </a:t>
            </a:r>
            <a:r>
              <a:rPr lang="en-CA" sz="1200" b="0" i="0" kern="1200" dirty="0">
                <a:solidFill>
                  <a:schemeClr val="tx1"/>
                </a:solidFill>
                <a:effectLst/>
                <a:latin typeface="+mn-lt"/>
                <a:ea typeface="+mn-ea"/>
                <a:cs typeface="+mn-cs"/>
              </a:rPr>
              <a:t>1202 Program Alarm. T</a:t>
            </a:r>
            <a:r>
              <a:rPr lang="en-CA" dirty="0"/>
              <a:t>he computer was overloaded with commands from the rendezvous radar while it was trying to run the landing system. The software overrode normal operations to let the astronauts know something was wrong. Fortunately, Hamilton had designed the system to prioritize tasks according to importance not sequence: to land the module on the surface of the moon. </a:t>
            </a:r>
            <a:r>
              <a:rPr lang="en-CA" sz="1200" b="0" i="0" kern="1200" dirty="0">
                <a:solidFill>
                  <a:schemeClr val="tx1"/>
                </a:solidFill>
                <a:effectLst/>
                <a:latin typeface="+mn-lt"/>
                <a:ea typeface="+mn-ea"/>
                <a:cs typeface="+mn-cs"/>
              </a:rPr>
              <a:t>The software ran on a schedule and according to predefined procedure but also ran based on priority with measures in place to interrupt any program should something vital come up. </a:t>
            </a:r>
            <a:r>
              <a:rPr lang="en-CA" dirty="0"/>
              <a:t>The Apollo 11 mission could have been aborted or worse, but thanks to </a:t>
            </a:r>
            <a:r>
              <a:rPr lang="en-CA" b="0" dirty="0"/>
              <a:t>Margaret Hamilton's software design</a:t>
            </a:r>
            <a:r>
              <a:rPr lang="en-CA" dirty="0"/>
              <a:t> and her team's code to correct and recover from unexpected errors, three minutes later on July 20, 1969, Neil Armstrong said, "the Eagle has landed" with 30 seconds of fuel remaining. </a:t>
            </a:r>
          </a:p>
          <a:p>
            <a:br>
              <a:rPr lang="en-CA" sz="1200" b="0" i="0" kern="1200" dirty="0">
                <a:solidFill>
                  <a:schemeClr val="tx1"/>
                </a:solidFill>
                <a:effectLst/>
                <a:latin typeface="+mn-lt"/>
                <a:ea typeface="+mn-ea"/>
                <a:cs typeface="+mn-cs"/>
              </a:rPr>
            </a:br>
            <a:r>
              <a:rPr lang="en-CA" dirty="0">
                <a:hlinkClick r:id="rId4"/>
              </a:rPr>
              <a:t>https://www.discovermagazine.com/the-sciences/apollo-11s-1202-alarm-explained</a:t>
            </a:r>
            <a:br>
              <a:rPr lang="en-CA" dirty="0"/>
            </a:br>
            <a:endParaRPr lang="en-CA" dirty="0"/>
          </a:p>
          <a:p>
            <a:r>
              <a:rPr lang="en-CA" dirty="0"/>
              <a:t>AGC had a 15-bit </a:t>
            </a:r>
            <a:r>
              <a:rPr lang="en-CA" dirty="0" err="1"/>
              <a:t>wordlength</a:t>
            </a:r>
            <a:r>
              <a:rPr lang="en-CA" dirty="0"/>
              <a:t> + 1-bit parity, 2048 words RAM (magnetic-core memory), 36,864 words ROM (core rope memory) = 4K + 72K equivalent in 8-bit bytes.</a:t>
            </a:r>
          </a:p>
          <a:p>
            <a:endParaRPr lang="en-CA" dirty="0"/>
          </a:p>
          <a:p>
            <a:r>
              <a:rPr lang="en-CA" dirty="0"/>
              <a:t>https://en.wikipedia.org/wiki/Margaret_Hamilton_(software_engineer)</a:t>
            </a:r>
          </a:p>
          <a:p>
            <a:r>
              <a:rPr lang="en-CA" dirty="0"/>
              <a:t>https://www.computer.org/publications/tech-news/events/what-to-know-about-the-scientist-who-invented-the-term-software-engineering</a:t>
            </a:r>
          </a:p>
          <a:p>
            <a:r>
              <a:rPr lang="en-CA" dirty="0"/>
              <a:t>https://www.smithsonianmag.com/smithsonian-institution/margaret-hamilton-led-nasa-software-team-landed-astronauts-moon-180971575/</a:t>
            </a:r>
          </a:p>
          <a:p>
            <a:r>
              <a:rPr lang="en-CA" dirty="0"/>
              <a:t>https://airandspace.si.edu/stories/editorial/rope-mother-margaret-hamilton</a:t>
            </a:r>
          </a:p>
          <a:p>
            <a:r>
              <a:rPr lang="en-CA" dirty="0"/>
              <a:t>https://www.theguardian.com/technology/2019/jul/13/margaret-hamilton-computer-scientist-interview-software-apollo-missions-1969-moon-landing-nasa-women</a:t>
            </a:r>
          </a:p>
          <a:p>
            <a:r>
              <a:rPr lang="en-CA" dirty="0"/>
              <a:t>https://www.wired.com/2015/10/margaret-hamilton-nasa-apollo/</a:t>
            </a:r>
          </a:p>
          <a:p>
            <a:r>
              <a:rPr lang="en-CA" dirty="0"/>
              <a:t>https://medium.com/a-computer-of-ones-own/margaret-hamilton-coding-to-the-moon-6ba70b7e6b43</a:t>
            </a:r>
          </a:p>
          <a:p>
            <a:r>
              <a:rPr lang="en-CA" dirty="0"/>
              <a:t>https://www.vox.com/2015/5/30/8689481/margaret-hamilton-apollo-software</a:t>
            </a:r>
          </a:p>
          <a:p>
            <a:r>
              <a:rPr lang="en-CA" dirty="0"/>
              <a:t>https://www.computer.org/publications/tech-news/research/history-of-women-programmers-in-computing-gender</a:t>
            </a:r>
          </a:p>
          <a:p>
            <a:r>
              <a:rPr lang="en-CA" dirty="0"/>
              <a:t>https://wehackthemoon.com/tech/apollo-onboard-flight-software</a:t>
            </a:r>
          </a:p>
          <a:p>
            <a:r>
              <a:rPr lang="en-CA" dirty="0"/>
              <a:t>Google: Margaret Hamilton NASA Apollo</a:t>
            </a:r>
          </a:p>
        </p:txBody>
      </p:sp>
      <p:sp>
        <p:nvSpPr>
          <p:cNvPr id="4" name="Slide Number Placeholder 3"/>
          <p:cNvSpPr>
            <a:spLocks noGrp="1"/>
          </p:cNvSpPr>
          <p:nvPr>
            <p:ph type="sldNum" sz="quarter" idx="5"/>
          </p:nvPr>
        </p:nvSpPr>
        <p:spPr/>
        <p:txBody>
          <a:bodyPr/>
          <a:lstStyle/>
          <a:p>
            <a:fld id="{6CE49CAB-11E7-4E46-B3A8-B9759289B5BF}" type="slidenum">
              <a:rPr lang="en-US" smtClean="0"/>
              <a:t>21</a:t>
            </a:fld>
            <a:endParaRPr lang="en-US"/>
          </a:p>
        </p:txBody>
      </p:sp>
    </p:spTree>
    <p:extLst>
      <p:ext uri="{BB962C8B-B14F-4D97-AF65-F5344CB8AC3E}">
        <p14:creationId xmlns:p14="http://schemas.microsoft.com/office/powerpoint/2010/main" val="991908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a:t>
            </a:r>
            <a:r>
              <a:rPr lang="en-CA" dirty="0"/>
              <a:t>many of the key elements we see today" were invented by </a:t>
            </a:r>
            <a:r>
              <a:rPr lang="en-CA" sz="1200" b="0" i="0" kern="1200" dirty="0">
                <a:solidFill>
                  <a:schemeClr val="tx1"/>
                </a:solidFill>
                <a:effectLst/>
                <a:latin typeface="+mn-lt"/>
                <a:ea typeface="+mn-ea"/>
                <a:cs typeface="+mn-cs"/>
              </a:rPr>
              <a:t>Frances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Jean </a:t>
            </a:r>
            <a:r>
              <a:rPr lang="en-CA" sz="1200" b="0" i="0" kern="1200" dirty="0" err="1">
                <a:solidFill>
                  <a:schemeClr val="tx1"/>
                </a:solidFill>
                <a:effectLst/>
                <a:latin typeface="+mn-lt"/>
                <a:ea typeface="+mn-ea"/>
                <a:cs typeface="+mn-cs"/>
              </a:rPr>
              <a:t>Bartik</a:t>
            </a:r>
            <a:r>
              <a:rPr lang="en-CA" sz="1200" b="0" i="0" kern="1200" dirty="0">
                <a:solidFill>
                  <a:schemeClr val="tx1"/>
                </a:solidFill>
                <a:effectLst/>
                <a:latin typeface="+mn-lt"/>
                <a:ea typeface="+mn-ea"/>
                <a:cs typeface="+mn-cs"/>
              </a:rPr>
              <a:t> (two of the ENIAC Six), and Grace Hopper.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Any language that is old, was good enough to get old. All the others have been forgotten.</a:t>
            </a:r>
            <a:endParaRPr lang="en-US" b="1" dirty="0"/>
          </a:p>
          <a:p>
            <a:r>
              <a:rPr lang="en-CA" sz="1200" b="1" i="0" kern="1200" dirty="0">
                <a:solidFill>
                  <a:schemeClr val="tx1"/>
                </a:solidFill>
                <a:effectLst/>
                <a:latin typeface="+mn-lt"/>
                <a:ea typeface="+mn-ea"/>
                <a:cs typeface="+mn-cs"/>
              </a:rPr>
              <a:t>There are only two kinds of programming languages: those people always complain about and those nobody uses.</a:t>
            </a:r>
          </a:p>
          <a:p>
            <a:endParaRPr lang="en-US" sz="1200" b="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Shooting yourself in the foot with FORTRAN</a:t>
            </a:r>
          </a:p>
          <a:p>
            <a:r>
              <a:rPr lang="en-CA" sz="1200" b="1" kern="1200" dirty="0">
                <a:solidFill>
                  <a:schemeClr val="tx1"/>
                </a:solidFill>
                <a:effectLst/>
                <a:latin typeface="+mn-lt"/>
                <a:ea typeface="+mn-ea"/>
                <a:cs typeface="+mn-cs"/>
              </a:rPr>
              <a:t>After iterating through 5 digits and determining they are probabilistically toes and not fingers, FORTRAN shoots the related extremity…19 times out of 20.</a:t>
            </a:r>
          </a:p>
          <a:p>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1" kern="1200" dirty="0">
                <a:solidFill>
                  <a:schemeClr val="tx1"/>
                </a:solidFill>
                <a:effectLst/>
                <a:latin typeface="+mn-lt"/>
                <a:ea typeface="+mn-ea"/>
                <a:cs typeface="+mn-cs"/>
              </a:rPr>
              <a:t>LISP</a:t>
            </a:r>
            <a:r>
              <a:rPr lang="en-CA" sz="1200" b="0" i="0" kern="1200" dirty="0">
                <a:solidFill>
                  <a:schemeClr val="tx1"/>
                </a:solidFill>
                <a:effectLst/>
                <a:latin typeface="+mn-lt"/>
                <a:ea typeface="+mn-ea"/>
                <a:cs typeface="+mn-cs"/>
              </a:rPr>
              <a:t> derives from "</a:t>
            </a:r>
            <a:r>
              <a:rPr lang="en-CA" sz="1200" b="0" i="0" kern="1200" dirty="0" err="1">
                <a:solidFill>
                  <a:schemeClr val="tx1"/>
                </a:solidFill>
                <a:effectLst/>
                <a:latin typeface="+mn-lt"/>
                <a:ea typeface="+mn-ea"/>
                <a:cs typeface="+mn-cs"/>
              </a:rPr>
              <a:t>LISt</a:t>
            </a:r>
            <a:r>
              <a:rPr lang="en-CA" sz="1200" b="0" i="0" kern="1200" dirty="0">
                <a:solidFill>
                  <a:schemeClr val="tx1"/>
                </a:solidFill>
                <a:effectLst/>
                <a:latin typeface="+mn-lt"/>
                <a:ea typeface="+mn-ea"/>
                <a:cs typeface="+mn-cs"/>
              </a:rPr>
              <a:t> Processor".  Schema and other variants continue in the AI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kern="1200" dirty="0">
                <a:solidFill>
                  <a:schemeClr val="tx1"/>
                </a:solidFill>
                <a:effectLst/>
                <a:latin typeface="+mn-lt"/>
                <a:ea typeface="+mn-ea"/>
                <a:cs typeface="+mn-cs"/>
              </a:rPr>
              <a:t>You try to shoot yourself in the foot, but the gun jams when one of the many pairs of parenthesis was improperly nested.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e.g. (((You have ((plenty) of ((bullets))) ((but (lose))) (track of)) (the) ((silly ((gun)))(!))))</a:t>
            </a:r>
          </a:p>
          <a:p>
            <a:endParaRPr lang="en-CA" sz="1200" kern="1200" dirty="0">
              <a:solidFill>
                <a:schemeClr val="tx1"/>
              </a:solidFill>
              <a:effectLst/>
              <a:latin typeface="+mn-lt"/>
              <a:ea typeface="+mn-ea"/>
              <a:cs typeface="+mn-cs"/>
            </a:endParaRPr>
          </a:p>
          <a:p>
            <a:r>
              <a:rPr lang="en-CA" b="1" dirty="0" err="1"/>
              <a:t>CO</a:t>
            </a:r>
            <a:r>
              <a:rPr lang="en-CA" dirty="0" err="1"/>
              <a:t>mmon</a:t>
            </a:r>
            <a:r>
              <a:rPr lang="en-CA" dirty="0"/>
              <a:t> </a:t>
            </a:r>
            <a:r>
              <a:rPr lang="en-CA" b="1" dirty="0"/>
              <a:t>B</a:t>
            </a:r>
            <a:r>
              <a:rPr lang="en-CA" dirty="0"/>
              <a:t>usiness-</a:t>
            </a:r>
            <a:r>
              <a:rPr lang="en-CA" b="1" dirty="0"/>
              <a:t>O</a:t>
            </a:r>
            <a:r>
              <a:rPr lang="en-CA" dirty="0"/>
              <a:t>riented </a:t>
            </a:r>
            <a:r>
              <a:rPr lang="en-CA" b="1" dirty="0"/>
              <a:t>L</a:t>
            </a:r>
            <a:r>
              <a:rPr lang="en-CA" dirty="0"/>
              <a:t>anguage – The </a:t>
            </a:r>
            <a:r>
              <a:rPr lang="en-CA" sz="1200" b="0" i="0" kern="1200" dirty="0">
                <a:solidFill>
                  <a:schemeClr val="tx1"/>
                </a:solidFill>
                <a:effectLst/>
                <a:latin typeface="+mn-lt"/>
                <a:ea typeface="+mn-ea"/>
                <a:cs typeface="+mn-cs"/>
              </a:rPr>
              <a:t>first enterprise ready, business oriented programming language and still the </a:t>
            </a:r>
            <a:r>
              <a:rPr lang="en-CA" dirty="0"/>
              <a:t>most used language on mainframes. It was created by a committee which included some of the ENIAC-6 and was lead by Grace Hopper based on her FLOW-MATIC language which was the first to express operations using English-like statements, Hopper also created its </a:t>
            </a:r>
            <a:r>
              <a:rPr lang="en-CA" i="1" dirty="0"/>
              <a:t>compiler</a:t>
            </a:r>
            <a:r>
              <a:rPr lang="en-CA" dirty="0"/>
              <a:t>. The</a:t>
            </a:r>
            <a:r>
              <a:rPr lang="en-CA" sz="1200" b="0" i="0" kern="1200" dirty="0">
                <a:solidFill>
                  <a:schemeClr val="tx1"/>
                </a:solidFill>
                <a:effectLst/>
                <a:latin typeface="+mn-lt"/>
                <a:ea typeface="+mn-ea"/>
                <a:cs typeface="+mn-cs"/>
              </a:rPr>
              <a:t> first implemented compiler was written by Grace Hopper, for one of her earlier languages. Grace also coined the term </a:t>
            </a:r>
            <a:r>
              <a:rPr lang="en-CA" sz="1200" b="0" i="1" kern="1200" dirty="0">
                <a:solidFill>
                  <a:schemeClr val="tx1"/>
                </a:solidFill>
                <a:effectLst/>
                <a:latin typeface="+mn-lt"/>
                <a:ea typeface="+mn-ea"/>
                <a:cs typeface="+mn-cs"/>
              </a:rPr>
              <a:t>compiler</a:t>
            </a:r>
            <a:r>
              <a:rPr lang="en-CA" sz="1200" b="0" i="0" kern="1200" dirty="0">
                <a:solidFill>
                  <a:schemeClr val="tx1"/>
                </a:solidFill>
                <a:effectLst/>
                <a:latin typeface="+mn-lt"/>
                <a:ea typeface="+mn-ea"/>
                <a:cs typeface="+mn-cs"/>
              </a:rPr>
              <a:t>.</a:t>
            </a:r>
            <a:endParaRPr lang="en-CA" dirty="0"/>
          </a:p>
          <a:p>
            <a:endParaRPr lang="en-CA" dirty="0"/>
          </a:p>
          <a:p>
            <a:r>
              <a:rPr lang="en-CA" sz="1200" b="0" i="0" kern="1200" dirty="0">
                <a:solidFill>
                  <a:schemeClr val="tx1"/>
                </a:solidFill>
                <a:effectLst/>
                <a:latin typeface="+mn-lt"/>
                <a:ea typeface="+mn-ea"/>
                <a:cs typeface="+mn-cs"/>
              </a:rPr>
              <a:t>In 1997, the Gartner Group reported that 80% of the world's business ran on COBOL with over 200 billion lines of code and 5 billion lines more being written annually.[97]</a:t>
            </a:r>
          </a:p>
          <a:p>
            <a:r>
              <a:rPr lang="en-CA" sz="1200" b="0" i="0" kern="1200" dirty="0">
                <a:solidFill>
                  <a:schemeClr val="tx1"/>
                </a:solidFill>
                <a:effectLst/>
                <a:latin typeface="+mn-lt"/>
                <a:ea typeface="+mn-ea"/>
                <a:cs typeface="+mn-cs"/>
              </a:rPr>
              <a:t>In 2006 and 2012, Computerworld surveys found that over 60% of organizations used COBOL (more than C++ and Visual Basic .NET) and that for half of those, COBOL was used for the majority of their internal software.</a:t>
            </a:r>
          </a:p>
          <a:p>
            <a:endParaRPr lang="en-CA" sz="1200" b="0" i="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Shooting yourself in the foot with COBOL</a:t>
            </a:r>
          </a:p>
          <a:p>
            <a:r>
              <a:rPr lang="en-CA" sz="1200" b="1" kern="1200" dirty="0">
                <a:solidFill>
                  <a:schemeClr val="tx1"/>
                </a:solidFill>
                <a:effectLst/>
                <a:latin typeface="+mn-lt"/>
                <a:ea typeface="+mn-ea"/>
                <a:cs typeface="+mn-cs"/>
              </a:rPr>
              <a:t>	SUBTRACT FOOT FROM LEG GIVING CRUTCH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https://www.veracode.com/blog/2013/04/the-history-of-programming-languages-infographic</a:t>
            </a:r>
            <a:br>
              <a:rPr lang="en-US" dirty="0"/>
            </a:br>
            <a:r>
              <a:rPr lang="en-CA" sz="1200" b="0" i="0" kern="1200" dirty="0">
                <a:solidFill>
                  <a:schemeClr val="tx1"/>
                </a:solidFill>
                <a:effectLst/>
                <a:latin typeface="+mn-lt"/>
                <a:ea typeface="+mn-ea"/>
                <a:cs typeface="+mn-cs"/>
              </a:rPr>
              <a:t>History of Programming Languages as of 2013</a:t>
            </a:r>
          </a:p>
          <a:p>
            <a:endParaRPr lang="en-US" dirty="0"/>
          </a:p>
          <a:p>
            <a:r>
              <a:rPr lang="en-US" dirty="0"/>
              <a:t>https://medium.com/commitlog/a-brief-totally-accurate-history-of-programming-languages-cd93ec806124</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22</a:t>
            </a:fld>
            <a:endParaRPr lang="en-US"/>
          </a:p>
        </p:txBody>
      </p:sp>
    </p:spTree>
    <p:extLst>
      <p:ext uri="{BB962C8B-B14F-4D97-AF65-F5344CB8AC3E}">
        <p14:creationId xmlns:p14="http://schemas.microsoft.com/office/powerpoint/2010/main" val="800365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1970s:</a:t>
            </a:r>
            <a:r>
              <a:rPr lang="en-CA" dirty="0"/>
              <a:t> </a:t>
            </a:r>
            <a:r>
              <a:rPr lang="en-CA" dirty="0">
                <a:solidFill>
                  <a:srgbClr val="0070C0"/>
                </a:solidFill>
              </a:rPr>
              <a:t>structured programming </a:t>
            </a:r>
            <a:r>
              <a:rPr lang="en-CA" dirty="0"/>
              <a:t>with subroutines, code blocks, and control patterns. GOTO was outlawed but it took until the 1980s to go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COBOL and C are examples of a </a:t>
            </a:r>
            <a:r>
              <a:rPr lang="en-CA" sz="1200" b="1" i="0" kern="1200" dirty="0">
                <a:solidFill>
                  <a:schemeClr val="tx1"/>
                </a:solidFill>
                <a:effectLst/>
                <a:latin typeface="+mn-lt"/>
                <a:ea typeface="+mn-ea"/>
                <a:cs typeface="+mn-cs"/>
              </a:rPr>
              <a:t>Structured, Procedural</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programming paradigm</a:t>
            </a:r>
          </a:p>
          <a:p>
            <a:endParaRPr lang="en-CA" sz="1200" b="1" i="0" kern="1200" dirty="0">
              <a:solidFill>
                <a:schemeClr val="tx1"/>
              </a:solidFill>
              <a:effectLst/>
              <a:latin typeface="+mn-lt"/>
              <a:ea typeface="+mn-ea"/>
              <a:cs typeface="+mn-cs"/>
            </a:endParaRPr>
          </a:p>
          <a:p>
            <a:r>
              <a:rPr lang="en-CA" b="1" dirty="0">
                <a:effectLst/>
              </a:rPr>
              <a:t>Machine Language:-</a:t>
            </a:r>
            <a:endParaRPr lang="en-CA" dirty="0"/>
          </a:p>
          <a:p>
            <a:r>
              <a:rPr lang="en-CA" dirty="0">
                <a:effectLst/>
              </a:rPr>
              <a:t>Binary code for operations that a </a:t>
            </a:r>
            <a:r>
              <a:rPr lang="en-CA" b="1" dirty="0">
                <a:effectLst/>
              </a:rPr>
              <a:t>particular </a:t>
            </a:r>
            <a:r>
              <a:rPr lang="en-CA" dirty="0">
                <a:effectLst/>
              </a:rPr>
              <a:t>computer hardware / CPU architecture can execute directly. Hard to write because humans are not machines.</a:t>
            </a:r>
          </a:p>
          <a:p>
            <a:endParaRPr lang="en-CA" dirty="0">
              <a:effectLst/>
            </a:endParaRPr>
          </a:p>
          <a:p>
            <a:r>
              <a:rPr lang="en-CA" b="1" dirty="0">
                <a:effectLst/>
              </a:rPr>
              <a:t>Assembly language:- </a:t>
            </a:r>
            <a:r>
              <a:rPr lang="en-CA" dirty="0"/>
              <a:t>symbolic representation (a.k.a. mnemonics) of the machine code which executes the instructions of a particular CPU architecture; e.g. </a:t>
            </a:r>
            <a:r>
              <a:rPr lang="en-CA" dirty="0">
                <a:effectLst/>
              </a:rPr>
              <a:t>allows the programmer to name blocks of memory that hold data. Assembly language is designed to be easily translated into machine language by an Assembler. Assembly expects the programmer to know the rules; The Assembler translates from Assembly into machine language, it does not diagnose the quality and integrity of the code like a compiler does.</a:t>
            </a:r>
            <a:endParaRPr lang="en-CA" sz="1200" b="1" i="0" kern="1200" dirty="0">
              <a:solidFill>
                <a:schemeClr val="tx1"/>
              </a:solidFill>
              <a:effectLst/>
              <a:latin typeface="+mn-lt"/>
              <a:ea typeface="+mn-ea"/>
              <a:cs typeface="+mn-cs"/>
            </a:endParaRPr>
          </a:p>
          <a:p>
            <a:endParaRPr lang="en-CA" sz="1200" b="1" i="0" kern="1200" dirty="0">
              <a:solidFill>
                <a:schemeClr val="tx1"/>
              </a:solidFill>
              <a:effectLst/>
              <a:latin typeface="+mn-lt"/>
              <a:ea typeface="+mn-ea"/>
              <a:cs typeface="+mn-cs"/>
            </a:endParaRPr>
          </a:p>
          <a:p>
            <a:r>
              <a:rPr lang="en-CA" b="1" dirty="0">
                <a:effectLst/>
              </a:rPr>
              <a:t>Compiler:- </a:t>
            </a:r>
            <a:r>
              <a:rPr lang="en-CA" dirty="0">
                <a:effectLst/>
              </a:rPr>
              <a:t> a program which translates a high level language's source code into machine language. A compiler enforces quality, integrity, and rules such as the use of data types and language syntax. COBOL is an example which is why it runs almost exclusively now on IBM mainframe and IBM I midrange platforms.</a:t>
            </a:r>
          </a:p>
          <a:p>
            <a:endParaRPr lang="en-CA" dirty="0">
              <a:effectLst/>
            </a:endParaRPr>
          </a:p>
          <a:p>
            <a:r>
              <a:rPr lang="en-CA" dirty="0">
                <a:effectLst/>
              </a:rPr>
              <a:t>C was designed to be portable across CPU architectures. </a:t>
            </a:r>
            <a:r>
              <a:rPr lang="en-CA" sz="1200" b="0" kern="1200" dirty="0">
                <a:solidFill>
                  <a:schemeClr val="tx1"/>
                </a:solidFill>
                <a:effectLst/>
                <a:latin typeface="+mn-lt"/>
                <a:ea typeface="+mn-ea"/>
                <a:cs typeface="+mn-cs"/>
              </a:rPr>
              <a:t>C source is translated to Assembly which is used by an Assembler to create machine code. Each platform's C compiler uses parameters to cross-reference generic </a:t>
            </a:r>
            <a:r>
              <a:rPr lang="en-CA" dirty="0"/>
              <a:t>instructions of the language to a specific </a:t>
            </a:r>
            <a:r>
              <a:rPr lang="en-CA" dirty="0">
                <a:effectLst/>
              </a:rPr>
              <a:t>CPU architecture's </a:t>
            </a:r>
            <a:r>
              <a:rPr lang="en-CA" dirty="0"/>
              <a:t>Assembly instructions. To port the compiler (port = modify a program to run on a different platform), the new </a:t>
            </a:r>
            <a:r>
              <a:rPr lang="en-CA" dirty="0">
                <a:effectLst/>
              </a:rPr>
              <a:t>CPU architecture</a:t>
            </a:r>
            <a:r>
              <a:rPr lang="en-CA" dirty="0"/>
              <a:t>'s Assembly instructions are mapped to the compiler's generic instructions. This is a non-trivial exercise but is much easier and safer than creating a new compiler which outputs machine language directly from source code. </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GOTO outlawed. As programs using GOTO grew with ongoing maintenance and enhancement, the code became unmaintainable, unreliable </a:t>
            </a:r>
            <a:r>
              <a:rPr lang="en-CA" dirty="0"/>
              <a:t>spaghetti code. P</a:t>
            </a:r>
            <a:r>
              <a:rPr lang="en-CA" sz="1200" b="0" i="0" kern="1200" dirty="0">
                <a:solidFill>
                  <a:schemeClr val="tx1"/>
                </a:solidFill>
                <a:effectLst/>
                <a:latin typeface="+mn-lt"/>
                <a:ea typeface="+mn-ea"/>
                <a:cs typeface="+mn-cs"/>
              </a:rPr>
              <a:t>rogram flow is conceptually twisted and tangled like a bowl of spaghetti</a:t>
            </a:r>
            <a:r>
              <a:rPr lang="en-CA" dirty="0"/>
              <a:t>. https://en.wikipedia.org/wiki/Spaghetti_code</a:t>
            </a:r>
          </a:p>
          <a:p>
            <a:endParaRPr lang="en-CA" dirty="0"/>
          </a:p>
          <a:p>
            <a:r>
              <a:rPr lang="en-CA" dirty="0"/>
              <a:t>The GOTO is "an invitation to make a mess of one's program." Go To Statement Considered Harmful open letter in 1968 by Dutch computer scientist </a:t>
            </a:r>
            <a:r>
              <a:rPr lang="en-CA" dirty="0" err="1"/>
              <a:t>Edsger</a:t>
            </a:r>
            <a:r>
              <a:rPr lang="en-CA" dirty="0"/>
              <a:t> W. Dijkstra, who coined the term "structured programming". Dijkstra, E. W. (March 1968). "Letters to the editor: go to statement considered harmful". Communications of the ACM. 11 (3): 147–148. </a:t>
            </a:r>
          </a:p>
          <a:p>
            <a:endParaRPr lang="en-CA" dirty="0"/>
          </a:p>
          <a:p>
            <a:r>
              <a:rPr lang="en-CA" dirty="0"/>
              <a:t>C (Kernighan &amp; Ritchie, 1978. </a:t>
            </a:r>
            <a:r>
              <a:rPr lang="en-CA" i="1" dirty="0"/>
              <a:t>The C Programming Language </a:t>
            </a:r>
            <a:r>
              <a:rPr lang="en-CA" dirty="0"/>
              <a:t>aka </a:t>
            </a:r>
            <a:r>
              <a:rPr lang="en-CA" i="1" dirty="0"/>
              <a:t>K&amp;R</a:t>
            </a:r>
            <a:r>
              <a:rPr lang="en-CA" dirty="0"/>
              <a:t>)</a:t>
            </a:r>
          </a:p>
          <a:p>
            <a:pPr lvl="1"/>
            <a:r>
              <a:rPr lang="en-CA" dirty="0"/>
              <a:t>The first cross platform</a:t>
            </a:r>
            <a:r>
              <a:rPr lang="en-CA" i="1" dirty="0"/>
              <a:t> systems</a:t>
            </a:r>
            <a:r>
              <a:rPr lang="en-CA" dirty="0"/>
              <a:t> programming language; created to rewrite and extend the UNIX OS beyond its original Assembler implementation.</a:t>
            </a:r>
          </a:p>
          <a:p>
            <a:pPr marL="0" lvl="1"/>
            <a:r>
              <a:rPr lang="en-CA" dirty="0"/>
              <a:t>https://www.toptal.com/c/after-all-these-years-the-world-is-still-powered-by-c-programming</a:t>
            </a:r>
          </a:p>
          <a:p>
            <a:endParaRPr lang="en-CA" dirty="0"/>
          </a:p>
          <a:p>
            <a:r>
              <a:rPr lang="en-CA" dirty="0"/>
              <a:t>Brian Kernighan: “Everyone knows that debugging is twice as hard as writing a program in the first place. So, if you we are as clever as you can be when you write it, how will you ever debug it?”</a:t>
            </a:r>
            <a:br>
              <a:rPr lang="en-CA" dirty="0"/>
            </a:br>
            <a:r>
              <a:rPr lang="en-CA" dirty="0"/>
              <a:t>https://en.wikiquote.org/wiki/Brian_Kernighan</a:t>
            </a:r>
          </a:p>
          <a:p>
            <a:r>
              <a:rPr lang="en-CA" dirty="0"/>
              <a:t>Kernighan's remedy: comments</a:t>
            </a:r>
          </a:p>
          <a:p>
            <a:endParaRPr lang="en-CA" dirty="0"/>
          </a:p>
          <a:p>
            <a:r>
              <a:rPr lang="en-CA" dirty="0"/>
              <a:t>S</a:t>
            </a:r>
            <a:r>
              <a:rPr lang="en-CA" sz="1200" kern="1200" dirty="0">
                <a:solidFill>
                  <a:schemeClr val="tx1"/>
                </a:solidFill>
                <a:effectLst/>
                <a:latin typeface="+mn-lt"/>
                <a:ea typeface="+mn-ea"/>
                <a:cs typeface="+mn-cs"/>
              </a:rPr>
              <a:t>hooting yourself in the foot with C</a:t>
            </a:r>
            <a:br>
              <a:rPr lang="en-CA" sz="1200" kern="1200" dirty="0">
                <a:solidFill>
                  <a:schemeClr val="tx1"/>
                </a:solidFill>
                <a:effectLst/>
                <a:latin typeface="+mn-lt"/>
                <a:ea typeface="+mn-ea"/>
                <a:cs typeface="+mn-cs"/>
              </a:rPr>
            </a:br>
            <a:r>
              <a:rPr lang="en-CA" sz="1200" b="1" kern="1200" dirty="0">
                <a:solidFill>
                  <a:schemeClr val="tx1"/>
                </a:solidFill>
                <a:effectLst/>
                <a:latin typeface="+mn-lt"/>
                <a:ea typeface="+mn-ea"/>
                <a:cs typeface="+mn-cs"/>
              </a:rPr>
              <a:t>You shoot yourself in the foot and no one, including you, can figure out how.</a:t>
            </a:r>
          </a:p>
          <a:p>
            <a:r>
              <a:rPr lang="en-CA" sz="1200" b="1" kern="1200" dirty="0">
                <a:solidFill>
                  <a:schemeClr val="tx1"/>
                </a:solidFill>
                <a:effectLst/>
                <a:latin typeface="+mn-lt"/>
                <a:ea typeface="+mn-ea"/>
                <a:cs typeface="+mn-cs"/>
              </a:rPr>
              <a:t>You have shot yourself in the foot; you run it again in debug mode while risking the other foot.</a:t>
            </a:r>
          </a:p>
          <a:p>
            <a:endParaRPr lang="en-CA" sz="1200" b="1"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History of C by one of the people who invented the language</a:t>
            </a:r>
          </a:p>
          <a:p>
            <a:r>
              <a:rPr lang="en-CA" sz="1200" b="0" kern="1200" dirty="0">
                <a:solidFill>
                  <a:schemeClr val="tx1"/>
                </a:solidFill>
                <a:effectLst/>
                <a:latin typeface="+mn-lt"/>
                <a:ea typeface="+mn-ea"/>
                <a:cs typeface="+mn-cs"/>
              </a:rPr>
              <a:t>https://www.bell-labs.com/usr/dmr/www/chist.html</a:t>
            </a:r>
          </a:p>
          <a:p>
            <a:endParaRPr lang="en-CA" sz="1200" b="0" kern="1200" dirty="0">
              <a:solidFill>
                <a:schemeClr val="tx1"/>
              </a:solidFill>
              <a:effectLst/>
              <a:latin typeface="+mn-lt"/>
              <a:ea typeface="+mn-ea"/>
              <a:cs typeface="+mn-cs"/>
            </a:endParaRPr>
          </a:p>
          <a:p>
            <a:r>
              <a:rPr lang="en-CA" sz="1200" b="0" kern="1200" dirty="0">
                <a:solidFill>
                  <a:schemeClr val="tx1"/>
                </a:solidFill>
                <a:effectLst/>
                <a:latin typeface="+mn-lt"/>
                <a:ea typeface="+mn-ea"/>
                <a:cs typeface="+mn-cs"/>
              </a:rPr>
              <a:t>From https://www.cse.iitb.ac.in/grc/intdocs/gcc-conceptual-structure.html#Porting-GCC-for-Dunces-_0028by-Hans_002dPeter-Nilsson_0029</a:t>
            </a:r>
          </a:p>
          <a:p>
            <a:r>
              <a:rPr lang="en-CA" sz="1200" b="0" kern="1200" dirty="0">
                <a:solidFill>
                  <a:schemeClr val="tx1"/>
                </a:solidFill>
                <a:effectLst/>
                <a:latin typeface="+mn-lt"/>
                <a:ea typeface="+mn-ea"/>
                <a:cs typeface="+mn-cs"/>
              </a:rPr>
              <a:t>"</a:t>
            </a:r>
            <a:r>
              <a:rPr lang="en-CA" dirty="0"/>
              <a:t>Perhaps the most interesting part of the CGF is the code that is dependent on target properties, but has been “parameterized”. For instance, the target code generator of the compiler in operation needs to emit the target assembly code in the syntax of the target assembly language! Thus details like the layout structure of the assembly program must be known. Parameterization is a consequence of </a:t>
            </a:r>
            <a:r>
              <a:rPr lang="en-CA" dirty="0" err="1"/>
              <a:t>retargetability</a:t>
            </a:r>
            <a:r>
              <a:rPr lang="en-CA" dirty="0"/>
              <a:t> and the Compiler Generation Framework can then </a:t>
            </a:r>
          </a:p>
          <a:p>
            <a:r>
              <a:rPr lang="en-CA" i="1" dirty="0"/>
              <a:t>name</a:t>
            </a:r>
            <a:r>
              <a:rPr lang="en-CA" dirty="0"/>
              <a:t> the various target properties in the main compiler code, and separately </a:t>
            </a:r>
            <a:r>
              <a:rPr lang="en-CA" i="1" dirty="0"/>
              <a:t>list</a:t>
            </a:r>
            <a:r>
              <a:rPr lang="en-CA" dirty="0"/>
              <a:t> out their target specific values for each target. </a:t>
            </a:r>
            <a:r>
              <a:rPr lang="en-CA"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6CE49CAB-11E7-4E46-B3A8-B9759289B5BF}" type="slidenum">
              <a:rPr lang="en-US" smtClean="0"/>
              <a:t>23</a:t>
            </a:fld>
            <a:endParaRPr lang="en-US"/>
          </a:p>
        </p:txBody>
      </p:sp>
    </p:spTree>
    <p:extLst>
      <p:ext uri="{BB962C8B-B14F-4D97-AF65-F5344CB8AC3E}">
        <p14:creationId xmlns:p14="http://schemas.microsoft.com/office/powerpoint/2010/main" val="158225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is a </a:t>
            </a:r>
            <a:r>
              <a:rPr lang="en-CA" sz="1200" b="1" i="0" kern="1200" dirty="0">
                <a:solidFill>
                  <a:schemeClr val="tx1"/>
                </a:solidFill>
                <a:effectLst/>
                <a:latin typeface="+mn-lt"/>
                <a:ea typeface="+mn-ea"/>
                <a:cs typeface="+mn-cs"/>
              </a:rPr>
              <a:t>Structured, Object-Oriented programming paradigm</a:t>
            </a:r>
            <a:endParaRPr lang="en-CA" sz="1200" b="0" i="0" kern="1200" dirty="0">
              <a:solidFill>
                <a:schemeClr val="tx1"/>
              </a:solidFill>
              <a:effectLst/>
              <a:latin typeface="+mn-lt"/>
              <a:ea typeface="+mn-ea"/>
              <a:cs typeface="+mn-cs"/>
            </a:endParaRPr>
          </a:p>
          <a:p>
            <a:endParaRPr lang="en-US" dirty="0"/>
          </a:p>
          <a:p>
            <a:r>
              <a:rPr lang="en-US" dirty="0"/>
              <a:t>Object Orientation</a:t>
            </a:r>
          </a:p>
          <a:p>
            <a:r>
              <a:rPr lang="en-US" dirty="0"/>
              <a:t>Old programming models </a:t>
            </a:r>
            <a:r>
              <a:rPr lang="en-US" b="1" dirty="0"/>
              <a:t>separated</a:t>
            </a:r>
            <a:r>
              <a:rPr lang="en-US" dirty="0"/>
              <a:t> data and logic, fields in data files were defined and accessed directly by a program (no SQL, no Relational DBs with columns of data types and rows of data). Files existed separately from everything else. Any program could change a file according to it's own rules which were, hopefully, the same rules as in all the other programs.</a:t>
            </a:r>
          </a:p>
          <a:p>
            <a:endParaRPr lang="en-US" dirty="0"/>
          </a:p>
          <a:p>
            <a:r>
              <a:rPr lang="en-US" dirty="0"/>
              <a:t>1980s: Reduced Instruction Set Computing CPUs didn't do less, they did it more simply which improved compiler design and hardware/software performance.</a:t>
            </a:r>
          </a:p>
          <a:p>
            <a:r>
              <a:rPr lang="en-CA" dirty="0"/>
              <a:t>C++ (Bjarne </a:t>
            </a:r>
            <a:r>
              <a:rPr lang="en-CA" dirty="0" err="1"/>
              <a:t>Stroustrup</a:t>
            </a:r>
            <a:r>
              <a:rPr lang="en-CA" dirty="0"/>
              <a:t>, 1985. </a:t>
            </a:r>
            <a:r>
              <a:rPr lang="en-CA" i="1" dirty="0"/>
              <a:t>The C++ Programming Language</a:t>
            </a:r>
            <a:r>
              <a:rPr lang="en-CA" dirty="0"/>
              <a:t>)</a:t>
            </a:r>
          </a:p>
          <a:p>
            <a:pPr lvl="1">
              <a:buFont typeface="Wingdings" panose="05000000000000000000" pitchFamily="2" charset="2"/>
              <a:buChar char="ü"/>
            </a:pPr>
            <a:r>
              <a:rPr lang="en-CA" dirty="0"/>
              <a:t>C with OO improvements  allows high-complexity programming, e.g. operating systems, MS Word &amp; Excel.</a:t>
            </a:r>
          </a:p>
          <a:p>
            <a:r>
              <a:rPr lang="en-CA" dirty="0"/>
              <a:t>OOP can be used to associate real-world objects and processes</a:t>
            </a:r>
            <a:endParaRPr lang="en-US" dirty="0"/>
          </a:p>
          <a:p>
            <a:r>
              <a:rPr lang="en-CA" dirty="0"/>
              <a:t>O-O Objects sometimes correspond to things found in the real world. </a:t>
            </a:r>
          </a:p>
          <a:p>
            <a:pPr lvl="1">
              <a:buFont typeface="Wingdings" panose="05000000000000000000" pitchFamily="2" charset="2"/>
              <a:buChar char="ü"/>
            </a:pPr>
            <a:r>
              <a:rPr lang="en-US" dirty="0"/>
              <a:t>In OO, a c</a:t>
            </a:r>
            <a:r>
              <a:rPr lang="en-CA" dirty="0"/>
              <a:t>lass defines a thing that has it own state and behaviour. A class structure is hierarchical. As things become more and more specialized, they inherit from the class above and override behaviours and  add to the attributes. Cars and Trucks both inherit from the Vehicles class.</a:t>
            </a:r>
            <a:br>
              <a:rPr lang="en-CA" dirty="0"/>
            </a:br>
            <a:r>
              <a:rPr lang="en-CA" dirty="0"/>
              <a:t>E.g. for biology, a class defining the commonalities of  all plants, a class defining animals in general. </a:t>
            </a:r>
            <a:br>
              <a:rPr lang="en-CA" dirty="0"/>
            </a:br>
            <a:r>
              <a:rPr lang="en-CA" dirty="0"/>
              <a:t>The classes for Male and Female each inherit from the Species Sapiens which inherits from Genus Homo. </a:t>
            </a:r>
            <a:br>
              <a:rPr lang="en-CA" dirty="0"/>
            </a:br>
            <a:r>
              <a:rPr lang="en-CA" dirty="0"/>
              <a:t>Objects are instances of classes, e.g. the object </a:t>
            </a:r>
            <a:r>
              <a:rPr lang="en-CA" dirty="0" err="1"/>
              <a:t>michael</a:t>
            </a:r>
            <a:r>
              <a:rPr lang="en-CA" dirty="0"/>
              <a:t> represents a particular instance of the class Male. the object </a:t>
            </a:r>
            <a:r>
              <a:rPr lang="en-CA" dirty="0" err="1"/>
              <a:t>mary</a:t>
            </a:r>
            <a:r>
              <a:rPr lang="en-CA" dirty="0"/>
              <a:t> represents a particular instance of the class Female.  Objects and know specific things about themselves like their names and can act upon what they know. Michael and </a:t>
            </a:r>
            <a:r>
              <a:rPr lang="en-CA" dirty="0" err="1"/>
              <a:t>mary</a:t>
            </a:r>
            <a:r>
              <a:rPr lang="en-CA" dirty="0"/>
              <a:t> know how to interact with each other according to their commonalities in the class Sapiens and their differences according to gender.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With classes, more of the high-level structure of your program is reflected in the code, not just in the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supported the move from monolithic programming like COBOL and C that did everything in one program to modular and Object Oriented programming </a:t>
            </a:r>
            <a:br>
              <a:rPr lang="en-US" dirty="0"/>
            </a:br>
            <a:r>
              <a:rPr lang="en-US" dirty="0"/>
              <a:t>…from carving a solid block of stone to building something up from Lego.</a:t>
            </a:r>
            <a:endParaRPr lang="en-CA" dirty="0"/>
          </a:p>
          <a:p>
            <a:endParaRPr lang="en-US" dirty="0"/>
          </a:p>
          <a:p>
            <a:r>
              <a:rPr lang="en-US" dirty="0"/>
              <a:t>https://en.wikipedia.org/wiki/Object-oriented_programming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C++ makes it harder to shoot yourself in the foot than with C but, when you do, you blow your whole leg off. - Bjarne </a:t>
            </a:r>
            <a:r>
              <a:rPr lang="en-CA" sz="1200" b="1" kern="1200" dirty="0" err="1">
                <a:solidFill>
                  <a:schemeClr val="tx1"/>
                </a:solidFill>
                <a:effectLst/>
                <a:latin typeface="+mn-lt"/>
                <a:ea typeface="+mn-ea"/>
                <a:cs typeface="+mn-cs"/>
              </a:rPr>
              <a:t>Stroustrup</a:t>
            </a:r>
            <a:r>
              <a:rPr lang="en-CA" sz="1200" b="1" kern="1200" dirty="0">
                <a:solidFill>
                  <a:schemeClr val="tx1"/>
                </a:solidFill>
                <a:effectLst/>
                <a:latin typeface="+mn-lt"/>
                <a:ea typeface="+mn-ea"/>
                <a:cs typeface="+mn-cs"/>
              </a:rPr>
              <a:t> </a:t>
            </a:r>
            <a:r>
              <a:rPr lang="en-CA" dirty="0"/>
              <a:t>"be-AR-ne </a:t>
            </a:r>
            <a:r>
              <a:rPr lang="en-CA" dirty="0" err="1"/>
              <a:t>Strov-stroop</a:t>
            </a:r>
            <a:r>
              <a:rPr lang="en-CA" dirty="0"/>
              <a:t>"</a:t>
            </a:r>
            <a:endParaRPr lang="en-CA" sz="1200" b="1" kern="1200" dirty="0">
              <a:solidFill>
                <a:schemeClr val="tx1"/>
              </a:solidFill>
              <a:effectLst/>
              <a:latin typeface="+mn-lt"/>
              <a:ea typeface="+mn-ea"/>
              <a:cs typeface="+mn-cs"/>
            </a:endParaRPr>
          </a:p>
          <a:p>
            <a:r>
              <a:rPr lang="en-CA" b="1" dirty="0"/>
              <a:t>Why do women like C more than C++?  Because C doesn’t treat them like objects.</a:t>
            </a:r>
            <a:endParaRPr lang="en-US" b="1" dirty="0"/>
          </a:p>
          <a:p>
            <a:r>
              <a:rPr lang="en-US" b="1" dirty="0"/>
              <a:t>Women should not be seen as objects. Each woman is in a class of her own.</a:t>
            </a:r>
          </a:p>
          <a:p>
            <a:endParaRPr lang="en-US" dirty="0"/>
          </a:p>
          <a:p>
            <a:r>
              <a:rPr lang="en-US" dirty="0"/>
              <a:t>http://bigthink.com/videos/why-i-created-c </a:t>
            </a:r>
            <a:r>
              <a:rPr lang="en-US" dirty="0">
                <a:sym typeface="Wingdings" panose="05000000000000000000" pitchFamily="2" charset="2"/>
              </a:rPr>
              <a:t> Why I Created C++ by Bjarne </a:t>
            </a:r>
            <a:r>
              <a:rPr lang="en-US" dirty="0" err="1">
                <a:sym typeface="Wingdings" panose="05000000000000000000" pitchFamily="2" charset="2"/>
              </a:rPr>
              <a:t>Stroustrup</a:t>
            </a:r>
            <a:r>
              <a:rPr lang="en-US" dirty="0">
                <a:sym typeface="Wingdings" panose="05000000000000000000" pitchFamily="2" charset="2"/>
              </a:rPr>
              <a:t> </a:t>
            </a:r>
          </a:p>
          <a:p>
            <a:r>
              <a:rPr lang="en-US" dirty="0"/>
              <a:t>http://www.stroustrup.com/bs_faq.html</a:t>
            </a:r>
          </a:p>
          <a:p>
            <a:r>
              <a:rPr lang="en-US" dirty="0"/>
              <a:t>"</a:t>
            </a:r>
            <a:r>
              <a:rPr lang="en-CA" dirty="0"/>
              <a:t>Classes are there to help you organize your code and to reason about your programs. You could roughly equivalently say that classes are there to help you avoid making mistakes and to help you find bugs after you do make a mistake. In this way, classes significantly helps maintenance. </a:t>
            </a:r>
          </a:p>
          <a:p>
            <a:r>
              <a:rPr lang="en-CA" dirty="0"/>
              <a:t>A class is the representation of an idea, a concept, in the code. An object of a class represents a particular example of the idea in the code. Without classes, a reader of the code would have to guess about the relationships among data items and functions - classes make such relationships explicit and "understood" by compilers. With classes, more of the high-level structure of your program is reflected in the code, not just in the comments. </a:t>
            </a:r>
          </a:p>
          <a:p>
            <a:endParaRPr lang="en-US" dirty="0"/>
          </a:p>
          <a:p>
            <a:r>
              <a:rPr lang="en-US" dirty="0"/>
              <a:t>Object Oriented means "</a:t>
            </a:r>
            <a:r>
              <a:rPr lang="en-CA" dirty="0"/>
              <a:t>programming using class hierarchies and virtual functions to allow manipulation of objects of a variety of types through well-defined interfaces and to allow a program to be extended incrementally through derivation. The point about arranging classes into a class hierarchy is to express hierarchical relationships among classes and use those relationships to simplify code." Even the explanations of C++ are hard to understand.</a:t>
            </a:r>
          </a:p>
          <a:p>
            <a:r>
              <a:rPr lang="en-US" dirty="0"/>
              <a:t> </a:t>
            </a:r>
          </a:p>
          <a:p>
            <a:r>
              <a:rPr lang="en-CA" dirty="0"/>
              <a:t>SQL (Structured Query Language: data storage &amp; retrieval). SQL is a </a:t>
            </a:r>
            <a:r>
              <a:rPr lang="en-CA" sz="1200" b="1" i="0" kern="1200" dirty="0">
                <a:solidFill>
                  <a:schemeClr val="tx1"/>
                </a:solidFill>
                <a:effectLst/>
                <a:latin typeface="+mn-lt"/>
                <a:ea typeface="+mn-ea"/>
                <a:cs typeface="+mn-cs"/>
              </a:rPr>
              <a:t>Declarative </a:t>
            </a:r>
            <a:r>
              <a:rPr lang="en-CA" sz="1200" b="0" i="0" kern="1200" dirty="0">
                <a:solidFill>
                  <a:schemeClr val="tx1"/>
                </a:solidFill>
                <a:effectLst/>
                <a:latin typeface="+mn-lt"/>
                <a:ea typeface="+mn-ea"/>
                <a:cs typeface="+mn-cs"/>
              </a:rPr>
              <a:t>Programming paradigm: it specifies the desired result you want, not how to get it – the RDBMS knows about its internal storage.</a:t>
            </a:r>
            <a:endParaRPr lang="en-CA" dirty="0"/>
          </a:p>
          <a:p>
            <a:r>
              <a:rPr lang="en-CA" sz="1200" b="1" i="0" kern="1200" dirty="0">
                <a:solidFill>
                  <a:schemeClr val="tx1"/>
                </a:solidFill>
                <a:effectLst/>
                <a:latin typeface="+mn-lt"/>
                <a:ea typeface="+mn-ea"/>
                <a:cs typeface="+mn-cs"/>
              </a:rPr>
              <a:t>In SQL, you DELETE your foot intentionally, then your phone starts ringing, and you hear everyone else's foot is also gone. NP, you can always ROLLBACK…but you were lazy and didn't set </a:t>
            </a:r>
            <a:r>
              <a:rPr lang="en-CA" sz="1200" b="1" i="0" kern="1200" dirty="0" err="1">
                <a:solidFill>
                  <a:schemeClr val="tx1"/>
                </a:solidFill>
                <a:effectLst/>
                <a:latin typeface="+mn-lt"/>
                <a:ea typeface="+mn-ea"/>
                <a:cs typeface="+mn-cs"/>
              </a:rPr>
              <a:t>autoCOMMIT</a:t>
            </a:r>
            <a:r>
              <a:rPr lang="en-CA" sz="1200" b="1" i="0" kern="1200" dirty="0">
                <a:solidFill>
                  <a:schemeClr val="tx1"/>
                </a:solidFill>
                <a:effectLst/>
                <a:latin typeface="+mn-lt"/>
                <a:ea typeface="+mn-ea"/>
                <a:cs typeface="+mn-cs"/>
              </a:rPr>
              <a:t> =  OFF. Now where are today's backup tapes?</a:t>
            </a:r>
          </a:p>
          <a:p>
            <a:r>
              <a:rPr lang="en-CA" dirty="0"/>
              <a:t>Data could now take care of itself without explicit programming</a:t>
            </a:r>
          </a:p>
          <a:p>
            <a:r>
              <a:rPr lang="en-CA" dirty="0"/>
              <a:t>RDBMS and SQL set up and enforced the rules for data usage which all programs had to obey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SQL:  SQL includes data query, data manipulation (insert, update and delete), data definition (schema creation and modification), and data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https://en.wikipedia.org/wiki/SQL  https://en.wikipedia.org/wiki/Stored_procedure</a:t>
            </a:r>
          </a:p>
          <a:p>
            <a:r>
              <a:rPr lang="en-CA" dirty="0"/>
              <a:t>“The increasing adoption of stored procedures led to the introduction of procedural elements to the SQL language in the SQL:1999 and SQL:2003 standards in the part SQL/PSM. That made SQL an imperative programming language. Most database systems offer proprietary and vendor-specific extensions, exceeding SQL/PSM. A standard specification for Java stored procedures exists as well as SQL/JRT.”</a:t>
            </a:r>
            <a:endParaRPr lang="en-US" dirty="0"/>
          </a:p>
          <a:p>
            <a:endParaRPr lang="en-US" dirty="0"/>
          </a:p>
          <a:p>
            <a:r>
              <a:rPr lang="en-US" dirty="0"/>
              <a:t>https://msdn.microsoft.com/en-us/library/ms178642.aspx</a:t>
            </a:r>
          </a:p>
          <a:p>
            <a:r>
              <a:rPr lang="en-US" dirty="0"/>
              <a:t>https://www.ibm.com/support/knowledgecenter/beta/SSEPEK_10.0.0/apsg/src/tpc/db2z_storedprocedure.html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CA" dirty="0"/>
              <a:t>https://en.wikipedia.org/wiki/History_of_programming_languages</a:t>
            </a:r>
          </a:p>
          <a:p>
            <a:r>
              <a:rPr lang="en-US" dirty="0"/>
              <a:t>https://en.wikipedia.org/wiki/Structured_programming</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24</a:t>
            </a:fld>
            <a:endParaRPr lang="en-US"/>
          </a:p>
        </p:txBody>
      </p:sp>
    </p:spTree>
    <p:extLst>
      <p:ext uri="{BB962C8B-B14F-4D97-AF65-F5344CB8AC3E}">
        <p14:creationId xmlns:p14="http://schemas.microsoft.com/office/powerpoint/2010/main" val="24716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"Event-handling is necessitated by the way human-computer interaction works — you’re talking to the analog world, it’s not going to be pretty. The user will do something, it’s generally unrelated to what, if anything, your code was doing. You need to deal with it." </a:t>
            </a:r>
            <a:r>
              <a:rPr lang="en-CA" dirty="0" err="1"/>
              <a:t>Tonio</a:t>
            </a:r>
            <a:r>
              <a:rPr lang="en-CA" dirty="0"/>
              <a:t> </a:t>
            </a:r>
            <a:r>
              <a:rPr lang="en-CA" dirty="0" err="1"/>
              <a:t>Loewald</a:t>
            </a:r>
            <a:r>
              <a:rPr lang="en-CA" dirty="0"/>
              <a:t> http://loewald.com/blog/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GUI programming requires an </a:t>
            </a:r>
            <a:r>
              <a:rPr lang="en-CA" sz="1200" b="1" i="0" kern="1200" dirty="0">
                <a:solidFill>
                  <a:schemeClr val="tx1"/>
                </a:solidFill>
                <a:effectLst/>
                <a:latin typeface="+mn-lt"/>
                <a:ea typeface="+mn-ea"/>
                <a:cs typeface="+mn-cs"/>
              </a:rPr>
              <a:t>Event-Driven </a:t>
            </a:r>
            <a:r>
              <a:rPr lang="en-CA" sz="1200" b="0" i="0" kern="1200" dirty="0">
                <a:solidFill>
                  <a:schemeClr val="tx1"/>
                </a:solidFill>
                <a:effectLst/>
                <a:latin typeface="+mn-lt"/>
                <a:ea typeface="+mn-ea"/>
                <a:cs typeface="+mn-cs"/>
              </a:rPr>
              <a:t>paradigm: UI emitters and program listeners of asynchronous actions which activates modular code.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Buttons have their own Click event so the programmer does not have to listen and interpret atomic mouse events.</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a:t>
            </a:r>
            <a:r>
              <a:rPr lang="en-CA" dirty="0" err="1"/>
              <a:t>MouseClick</a:t>
            </a:r>
            <a:r>
              <a:rPr lang="en-CA" dirty="0"/>
              <a:t> event will trigger only when the left mouse button is pressed and released on the same object within a short length of time. Detecting whether two click events are really one </a:t>
            </a:r>
            <a:r>
              <a:rPr lang="en-CA" dirty="0" err="1"/>
              <a:t>MouseDoubleClick</a:t>
            </a:r>
            <a:r>
              <a:rPr lang="en-CA" dirty="0"/>
              <a:t> event can be trickier. </a:t>
            </a:r>
            <a:r>
              <a:rPr lang="en-CA" dirty="0" err="1"/>
              <a:t>onMouseDown</a:t>
            </a:r>
            <a:r>
              <a:rPr lang="en-CA" dirty="0"/>
              <a:t>  and </a:t>
            </a:r>
            <a:r>
              <a:rPr lang="en-CA" dirty="0" err="1"/>
              <a:t>onMouseUP</a:t>
            </a:r>
            <a:r>
              <a:rPr lang="en-CA" dirty="0"/>
              <a:t> </a:t>
            </a:r>
            <a:r>
              <a:rPr lang="en-CA" sz="1200" b="0" i="0" kern="1200" dirty="0">
                <a:solidFill>
                  <a:schemeClr val="tx1"/>
                </a:solidFill>
                <a:effectLst/>
                <a:latin typeface="+mn-lt"/>
                <a:ea typeface="+mn-ea"/>
                <a:cs typeface="+mn-cs"/>
              </a:rPr>
              <a:t>events occur if the time between them is GT single click time (determined by settings in the OS); a difference in mouse down and mouse up coordinates can indicate drag-and-drop of an object or click-and-drag selection or just a very slow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further info, see this first:  </a:t>
            </a:r>
            <a:r>
              <a:rPr lang="en-CA" b="1" dirty="0"/>
              <a:t>https://javascript.info/mouse-events-basics  https://www.w3schools.com/jsref/obj_mouseevent.asp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https://en.wikipedia.org/wiki/Observer_pattern  https://docs.microsoft.com/en-us/dotnet/standard/events/observer-design-pattern  https://docs.microsoft.com/en-us/dotnet/standard/events/index?view=netframework-4.8 https://docs.microsoft.com/en-us/dotnet/api/system.windows.forms.control.mouseclick?view=netframework-4.8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https://docs.microsoft.com/en-us/dotnet/framework/winforms/how-to-distinguish-between-clicks-and-double-clicks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https://www.google.com/search?q=event+programming+for+mouse+click</a:t>
            </a:r>
          </a:p>
          <a:p>
            <a:endParaRPr lang="en-US" dirty="0"/>
          </a:p>
          <a:p>
            <a:r>
              <a:rPr lang="en-US" dirty="0"/>
              <a:t>Every time Microsoft released a new version of Visual Basic, it had the same problem: they broke old code by changing commands and structures. Google a question about VB command/syntax and you will get many answers only one of which will work in your version of VB.</a:t>
            </a:r>
          </a:p>
          <a:p>
            <a:endParaRPr lang="en-US" dirty="0"/>
          </a:p>
          <a:p>
            <a:r>
              <a:rPr lang="en-CA" sz="1200" u="sng" kern="1200" dirty="0">
                <a:solidFill>
                  <a:schemeClr val="tx1"/>
                </a:solidFill>
                <a:effectLst/>
                <a:latin typeface="+mn-lt"/>
                <a:ea typeface="+mn-ea"/>
                <a:cs typeface="+mn-cs"/>
              </a:rPr>
              <a:t>Visual Basic</a:t>
            </a:r>
          </a:p>
          <a:p>
            <a:r>
              <a:rPr lang="en-CA" sz="1200" b="1" kern="1200" dirty="0">
                <a:solidFill>
                  <a:schemeClr val="tx1"/>
                </a:solidFill>
                <a:effectLst/>
                <a:latin typeface="+mn-lt"/>
                <a:ea typeface="+mn-ea"/>
                <a:cs typeface="+mn-cs"/>
              </a:rPr>
              <a:t>You draw yourself being shot in the foot with a water pistol. </a:t>
            </a:r>
          </a:p>
          <a:p>
            <a:r>
              <a:rPr lang="en-CA" sz="1200" b="1" kern="1200" dirty="0">
                <a:solidFill>
                  <a:schemeClr val="tx1"/>
                </a:solidFill>
                <a:effectLst/>
                <a:latin typeface="+mn-lt"/>
                <a:ea typeface="+mn-ea"/>
                <a:cs typeface="+mn-cs"/>
              </a:rPr>
              <a:t>You do a Google search on how to shoot yourself in the foot using Visual Basic. There are seventeen completely different ways to do it only one of which will compile in your VB's version. Finally, it does some of what you want and some of what it wants.</a:t>
            </a:r>
          </a:p>
          <a:p>
            <a:r>
              <a:rPr lang="en-CA" dirty="0"/>
              <a:t>Microsoft was good at making easy problems easy to solve – that got you hooked. But hard problems were impossible.</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Python – </a:t>
            </a:r>
            <a:r>
              <a:rPr lang="en-CA" sz="1200" b="0" i="0" kern="1200" dirty="0">
                <a:solidFill>
                  <a:schemeClr val="tx1"/>
                </a:solidFill>
                <a:effectLst/>
                <a:latin typeface="+mn-lt"/>
                <a:ea typeface="+mn-ea"/>
                <a:cs typeface="+mn-cs"/>
              </a:rPr>
              <a:t>"batteries included"  describes the standard library, which covers everything from asynchronous processing to zip files.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language's core philosophy is summarized in the document The Zen of Python (PEP 20), which includes aphorisms such as:[53]</a:t>
            </a:r>
          </a:p>
          <a:p>
            <a:r>
              <a:rPr lang="en-CA" sz="1200" kern="1200" dirty="0">
                <a:solidFill>
                  <a:schemeClr val="tx1"/>
                </a:solidFill>
                <a:effectLst/>
                <a:latin typeface="+mn-lt"/>
                <a:ea typeface="+mn-ea"/>
                <a:cs typeface="+mn-cs"/>
              </a:rPr>
              <a:t>Beautiful is better than ugly</a:t>
            </a:r>
          </a:p>
          <a:p>
            <a:r>
              <a:rPr lang="en-CA" sz="1200" kern="1200" dirty="0">
                <a:solidFill>
                  <a:schemeClr val="tx1"/>
                </a:solidFill>
                <a:effectLst/>
                <a:latin typeface="+mn-lt"/>
                <a:ea typeface="+mn-ea"/>
                <a:cs typeface="+mn-cs"/>
              </a:rPr>
              <a:t>Explicit is better than implicit</a:t>
            </a:r>
          </a:p>
          <a:p>
            <a:r>
              <a:rPr lang="en-CA" sz="1200" kern="1200" dirty="0">
                <a:solidFill>
                  <a:schemeClr val="tx1"/>
                </a:solidFill>
                <a:effectLst/>
                <a:latin typeface="+mn-lt"/>
                <a:ea typeface="+mn-ea"/>
                <a:cs typeface="+mn-cs"/>
              </a:rPr>
              <a:t>Simple is better than complex</a:t>
            </a:r>
          </a:p>
          <a:p>
            <a:r>
              <a:rPr lang="en-CA" sz="1200" kern="1200" dirty="0">
                <a:solidFill>
                  <a:schemeClr val="tx1"/>
                </a:solidFill>
                <a:effectLst/>
                <a:latin typeface="+mn-lt"/>
                <a:ea typeface="+mn-ea"/>
                <a:cs typeface="+mn-cs"/>
              </a:rPr>
              <a:t>Complex is better than complicated</a:t>
            </a:r>
          </a:p>
          <a:p>
            <a:r>
              <a:rPr lang="en-CA" sz="1200" kern="1200" dirty="0">
                <a:solidFill>
                  <a:schemeClr val="tx1"/>
                </a:solidFill>
                <a:effectLst/>
                <a:latin typeface="+mn-lt"/>
                <a:ea typeface="+mn-ea"/>
                <a:cs typeface="+mn-cs"/>
              </a:rPr>
              <a:t>Readability counts</a:t>
            </a:r>
          </a:p>
          <a:p>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You shoot yourself in the foot but it was </a:t>
            </a:r>
            <a:r>
              <a:rPr lang="en-CA" sz="1200" b="1" i="1" kern="1200" dirty="0">
                <a:solidFill>
                  <a:schemeClr val="tx1"/>
                </a:solidFill>
                <a:effectLst/>
                <a:latin typeface="+mn-lt"/>
                <a:ea typeface="+mn-ea"/>
                <a:cs typeface="+mn-cs"/>
              </a:rPr>
              <a:t>much</a:t>
            </a:r>
            <a:r>
              <a:rPr lang="en-CA" sz="1200" b="1" kern="1200" dirty="0">
                <a:solidFill>
                  <a:schemeClr val="tx1"/>
                </a:solidFill>
                <a:effectLst/>
                <a:latin typeface="+mn-lt"/>
                <a:ea typeface="+mn-ea"/>
                <a:cs typeface="+mn-cs"/>
              </a:rPr>
              <a:t> more elegantly done in Python than C or, God forbid, Perl. </a:t>
            </a:r>
          </a:p>
          <a:p>
            <a:r>
              <a:rPr lang="en-CA" sz="1200" kern="1200" dirty="0">
                <a:solidFill>
                  <a:schemeClr val="tx1"/>
                </a:solidFill>
                <a:effectLst/>
                <a:latin typeface="+mn-lt"/>
                <a:ea typeface="+mn-ea"/>
                <a:cs typeface="+mn-cs"/>
              </a:rPr>
              <a:t>You insert the bullet into the gun but it was a single TAB bullet instead of 4 blanks and the gun jams with an Indent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You try to shoot yourself in the foot but you just keep hitting the whitespace between your toes.</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Java</a:t>
            </a:r>
          </a:p>
          <a:p>
            <a:r>
              <a:rPr lang="en-CA" sz="1200" kern="1200" dirty="0">
                <a:solidFill>
                  <a:schemeClr val="tx1"/>
                </a:solidFill>
                <a:effectLst/>
                <a:latin typeface="+mn-lt"/>
                <a:ea typeface="+mn-ea"/>
                <a:cs typeface="+mn-cs"/>
              </a:rPr>
              <a:t>In 1990, Dr. Jim Gosling, a Canadian from Calgary, and two other programmers at Sun Microsystems, were given carte blanche and a million dollars (in the first year, about $2M today) to do something to unify all the various devices exploding into the market with embedded computer chips, everything from toasters to doorknobs in hotels, to home entertainment systems that needed a bag full of remote controllers to work the stuff. The electronics world was becoming ridiculously complex. Everyone was reinventing their own wheel. </a:t>
            </a:r>
            <a:r>
              <a:rPr lang="en-CA" dirty="0"/>
              <a:t>"With a little computer science, all of these things could be made to work together,'' Gosling insisted. So </a:t>
            </a:r>
            <a:r>
              <a:rPr lang="en-CA" sz="1200" kern="1200" dirty="0">
                <a:solidFill>
                  <a:schemeClr val="tx1"/>
                </a:solidFill>
                <a:effectLst/>
                <a:latin typeface="+mn-lt"/>
                <a:ea typeface="+mn-ea"/>
                <a:cs typeface="+mn-cs"/>
              </a:rPr>
              <a:t>Gosling , </a:t>
            </a:r>
            <a:r>
              <a:rPr lang="en-CA" dirty="0"/>
              <a:t>Naughton, and Mike Sheridan set out to create something that would program all manner of different computing devices from servers to toasters and do it over a network. C and C++ were not up to that task so Java was invented.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https://www.wired.com/1995/12/java-saga/</a:t>
            </a:r>
          </a:p>
          <a:p>
            <a:r>
              <a:rPr lang="en-CA" sz="1200" kern="1200" dirty="0">
                <a:solidFill>
                  <a:schemeClr val="tx1"/>
                </a:solidFill>
                <a:effectLst/>
                <a:latin typeface="+mn-lt"/>
                <a:ea typeface="+mn-ea"/>
                <a:cs typeface="+mn-cs"/>
              </a:rPr>
              <a:t>Gosling was the leading architect and creator of Java and the idea for the Java Virtual Machine. He had been working on those concepts, on and off, for much of his life.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C/C++-style syntax aided adoption, made C++ ideas practical and Object Orientation portable across platforms. Most stock-exchange systems are written in Java because Java is good for hard problems that need complex parallel processing. </a:t>
            </a:r>
            <a:r>
              <a:rPr lang="en-CA" sz="1200" kern="1200" dirty="0">
                <a:solidFill>
                  <a:schemeClr val="tx1"/>
                </a:solidFill>
                <a:effectLst/>
                <a:latin typeface="+mn-lt"/>
                <a:ea typeface="+mn-ea"/>
                <a:cs typeface="+mn-cs"/>
              </a:rPr>
              <a:t>It made OOP safer and more practical for high level applications.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With Java, you can shoot yourself in the foot on any gun platform.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had a problem so I decided to use Java. … Now I have a </a:t>
            </a:r>
            <a:r>
              <a:rPr lang="en-CA" dirty="0" err="1"/>
              <a:t>ProblemFactory</a:t>
            </a:r>
            <a:r>
              <a:rPr lang="en-CA" dirty="0"/>
              <a:t>."</a:t>
            </a:r>
            <a:endParaRPr lang="en-C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Java is now mostly server side. Java is the official language for Android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Bjarne </a:t>
            </a:r>
            <a:r>
              <a:rPr lang="en-CA" dirty="0" err="1"/>
              <a:t>Stroustrup</a:t>
            </a:r>
            <a:r>
              <a:rPr lang="en-CA" dirty="0"/>
              <a:t> said he would have done things Java does automatically with memory management that must be done in C++ explicitly (known as garbage collection) if computers had been as powerful 10 years earlier.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If you shoot yourself in the foot with Java, you are not worried because it was only a reference to your foot. Shortly thereafter, automatic garbage collection amputates your foot.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dirty="0">
                <a:solidFill>
                  <a:schemeClr val="tx1"/>
                </a:solidFill>
                <a:effectLst/>
                <a:latin typeface="+mn-lt"/>
                <a:ea typeface="+mn-ea"/>
                <a:cs typeface="+mn-cs"/>
              </a:rPr>
              <a:t>https://www.theglobeandmail.com/news/national/canada-150/canadas-code-guru-an-international-star/article35280585/</a:t>
            </a:r>
          </a:p>
          <a:p>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b="1" dirty="0">
                <a:effectLst/>
              </a:rPr>
              <a:t>Interpreter:-</a:t>
            </a:r>
            <a:endParaRPr lang="en-CA" dirty="0"/>
          </a:p>
          <a:p>
            <a:r>
              <a:rPr lang="en-CA" dirty="0">
                <a:effectLst/>
              </a:rPr>
              <a:t>An interpreter is a program which translates statements of a program into machine code. It translates only one statement of the program at a time. It reads only one statement of program, translates it and executes it. Then it reads the next statement of the program again translates it and executes it. In this way it proceeds further till all the statements are translated and executed. </a:t>
            </a:r>
            <a:endParaRPr lang="en-CA" dirty="0"/>
          </a:p>
          <a:p>
            <a:endParaRPr lang="en-CA" sz="1200" kern="1200" dirty="0">
              <a:solidFill>
                <a:schemeClr val="tx1"/>
              </a:solidFill>
              <a:effectLst/>
              <a:latin typeface="+mn-lt"/>
              <a:ea typeface="+mn-ea"/>
              <a:cs typeface="+mn-cs"/>
            </a:endParaRPr>
          </a:p>
          <a:p>
            <a:r>
              <a:rPr lang="en-US" dirty="0"/>
              <a:t>JavaScript drove everyone crazy for the first 10 years of its life because its implementation was not standardized in browsers. What worked in Microsoft’s I.E. did not work in Netscape, etc. </a:t>
            </a:r>
          </a:p>
          <a:p>
            <a:endParaRPr lang="en-US" dirty="0"/>
          </a:p>
          <a:p>
            <a:r>
              <a:rPr lang="en-US" dirty="0"/>
              <a:t>What's the difference between </a:t>
            </a:r>
            <a:r>
              <a:rPr lang="en-CA" dirty="0"/>
              <a:t>JavaScript and Java?</a:t>
            </a:r>
            <a:endParaRPr lang="en-US" dirty="0"/>
          </a:p>
          <a:p>
            <a:r>
              <a:rPr lang="en-CA" dirty="0"/>
              <a:t>One is essentially a toy, designed for writing small pieces of code, and traditionally used and abused by inexperienced programmers.</a:t>
            </a:r>
          </a:p>
          <a:p>
            <a:r>
              <a:rPr lang="en-CA" dirty="0"/>
              <a:t>The other is a scripting language for web browsers.  ;-)</a:t>
            </a:r>
          </a:p>
          <a:p>
            <a:endParaRPr lang="en-US" dirty="0"/>
          </a:p>
          <a:p>
            <a:r>
              <a:rPr lang="en-US" dirty="0"/>
              <a:t>JavaScript may have got its name as a </a:t>
            </a:r>
            <a:r>
              <a:rPr lang="en-CA" dirty="0"/>
              <a:t>co-marketing deal between Netscape and Sun, in exchange for Netscape bundling Sun's Java runtime with their then-dominant browser. See https://en.wikipedia.org/wiki/JavaScript#History</a:t>
            </a:r>
            <a:endParaRPr lang="en-US" dirty="0"/>
          </a:p>
          <a:p>
            <a:endParaRPr lang="en-US" dirty="0"/>
          </a:p>
          <a:p>
            <a:r>
              <a:rPr lang="en-US" dirty="0"/>
              <a:t>Now, with standardization (</a:t>
            </a:r>
            <a:r>
              <a:rPr lang="en-CA" sz="1200" b="0" i="0" kern="1200" dirty="0">
                <a:solidFill>
                  <a:schemeClr val="tx1"/>
                </a:solidFill>
                <a:effectLst/>
                <a:latin typeface="+mn-lt"/>
                <a:ea typeface="+mn-ea"/>
                <a:cs typeface="+mn-cs"/>
              </a:rPr>
              <a:t>ECMAScript, 5</a:t>
            </a:r>
            <a:r>
              <a:rPr lang="en-CA" sz="1200" b="0" i="0" kern="1200" baseline="30000" dirty="0">
                <a:solidFill>
                  <a:schemeClr val="tx1"/>
                </a:solidFill>
                <a:effectLst/>
                <a:latin typeface="+mn-lt"/>
                <a:ea typeface="+mn-ea"/>
                <a:cs typeface="+mn-cs"/>
              </a:rPr>
              <a:t>th</a:t>
            </a:r>
            <a:r>
              <a:rPr lang="en-CA" sz="1200" b="0" i="0" kern="1200" dirty="0">
                <a:solidFill>
                  <a:schemeClr val="tx1"/>
                </a:solidFill>
                <a:effectLst/>
                <a:latin typeface="+mn-lt"/>
                <a:ea typeface="+mn-ea"/>
                <a:cs typeface="+mn-cs"/>
              </a:rPr>
              <a:t> Edition in 2008 was the first reliable version, now in 10th Edition - ECMAScript 2019)</a:t>
            </a:r>
            <a:r>
              <a:rPr lang="en-US" dirty="0"/>
              <a:t>, JavaScript is a key tool of web development on both client and server sides. The Node.js server side support for JS was written mostly in C++, an area C++ is good at.</a:t>
            </a:r>
          </a:p>
          <a:p>
            <a:endParaRPr lang="en-US" dirty="0"/>
          </a:p>
          <a:p>
            <a:r>
              <a:rPr lang="en-CA" sz="1200" kern="1200" dirty="0">
                <a:solidFill>
                  <a:schemeClr val="tx1"/>
                </a:solidFill>
                <a:effectLst/>
                <a:latin typeface="+mn-lt"/>
                <a:ea typeface="+mn-ea"/>
                <a:cs typeface="+mn-cs"/>
              </a:rPr>
              <a:t>JavaScript</a:t>
            </a:r>
            <a:br>
              <a:rPr lang="en-CA" sz="1200" kern="1200" dirty="0">
                <a:solidFill>
                  <a:schemeClr val="tx1"/>
                </a:solidFill>
                <a:effectLst/>
                <a:latin typeface="+mn-lt"/>
                <a:ea typeface="+mn-ea"/>
                <a:cs typeface="+mn-cs"/>
              </a:rPr>
            </a:br>
            <a:r>
              <a:rPr lang="en-CA" sz="1200" b="1" kern="1200" dirty="0">
                <a:solidFill>
                  <a:schemeClr val="tx1"/>
                </a:solidFill>
                <a:effectLst/>
                <a:latin typeface="+mn-lt"/>
                <a:ea typeface="+mn-ea"/>
                <a:cs typeface="+mn-cs"/>
              </a:rPr>
              <a:t>You've perfected a robust, rich user experience for shooting yourself in the foot. You then find that bullets are disabled on your gun.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To shoot your foot, you need a shoe with a dozen .</a:t>
            </a:r>
            <a:r>
              <a:rPr lang="en-CA" sz="1200" b="1" kern="1200" dirty="0" err="1">
                <a:solidFill>
                  <a:schemeClr val="tx1"/>
                </a:solidFill>
                <a:effectLst/>
                <a:latin typeface="+mn-lt"/>
                <a:ea typeface="+mn-ea"/>
                <a:cs typeface="+mn-cs"/>
              </a:rPr>
              <a:t>js</a:t>
            </a:r>
            <a:r>
              <a:rPr lang="en-CA" sz="1200" b="1" kern="1200" dirty="0">
                <a:solidFill>
                  <a:schemeClr val="tx1"/>
                </a:solidFill>
                <a:effectLst/>
                <a:latin typeface="+mn-lt"/>
                <a:ea typeface="+mn-ea"/>
                <a:cs typeface="+mn-cs"/>
              </a:rPr>
              <a:t> libraries, frameworks, and plugins all working together so the browser can fire the gun.</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PHP </a:t>
            </a:r>
            <a:r>
              <a:rPr lang="en-CA" dirty="0"/>
              <a:t> </a:t>
            </a:r>
            <a:r>
              <a:rPr lang="en-CA" b="1" i="1" dirty="0"/>
              <a:t>P</a:t>
            </a:r>
            <a:r>
              <a:rPr lang="en-CA" i="1" dirty="0"/>
              <a:t>HP: </a:t>
            </a:r>
            <a:r>
              <a:rPr lang="en-CA" b="1" i="1" dirty="0"/>
              <a:t>H</a:t>
            </a:r>
            <a:r>
              <a:rPr lang="en-CA" i="1" dirty="0"/>
              <a:t>ypertext </a:t>
            </a:r>
            <a:r>
              <a:rPr lang="en-CA" b="1" i="1" dirty="0"/>
              <a:t>P</a:t>
            </a:r>
            <a:r>
              <a:rPr lang="en-CA" i="1" dirty="0"/>
              <a:t>reprocessor (recursive </a:t>
            </a:r>
            <a:r>
              <a:rPr lang="en-CA" dirty="0"/>
              <a:t>acronym)</a:t>
            </a:r>
          </a:p>
          <a:p>
            <a:pPr lvl="1">
              <a:buFont typeface="Wingdings" panose="05000000000000000000" pitchFamily="2" charset="2"/>
              <a:buChar char="ü"/>
            </a:pPr>
            <a:r>
              <a:rPr lang="en-CA" dirty="0"/>
              <a:t>popular web server side scripting language interfaces with DB to create dynamic web sites</a:t>
            </a:r>
          </a:p>
          <a:p>
            <a:endParaRPr lang="en-CA" sz="1200"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You try to shoot yourself in the foot with a gun made with pieces from 300 other guns. </a:t>
            </a:r>
            <a:r>
              <a:rPr lang="en-CA" sz="1200" b="1" i="0" kern="1200" dirty="0">
                <a:solidFill>
                  <a:schemeClr val="tx1"/>
                </a:solidFill>
                <a:effectLst/>
                <a:latin typeface="+mn-lt"/>
                <a:ea typeface="+mn-ea"/>
                <a:cs typeface="+mn-cs"/>
              </a:rPr>
              <a:t>If the HTTP connection doesn't time out, your foot is shot. Do not reload this page or use the back button: the shooting page is no longer reachable.</a:t>
            </a:r>
            <a:endParaRPr lang="en-CA" sz="1200" b="1" kern="1200" dirty="0">
              <a:solidFill>
                <a:schemeClr val="tx1"/>
              </a:solidFill>
              <a:effectLst/>
              <a:latin typeface="+mn-lt"/>
              <a:ea typeface="+mn-ea"/>
              <a:cs typeface="+mn-cs"/>
            </a:endParaRPr>
          </a:p>
          <a:p>
            <a:endParaRPr lang="en-US" dirty="0"/>
          </a:p>
          <a:p>
            <a:r>
              <a:rPr lang="en-US" dirty="0"/>
              <a:t>http://web.eecs.utk.edu/~huangj/CS302S04/notes/oo-intro.html</a:t>
            </a:r>
          </a:p>
          <a:p>
            <a:endParaRPr lang="en-US" dirty="0"/>
          </a:p>
          <a:p>
            <a:r>
              <a:rPr lang="en-CA" dirty="0"/>
              <a:t>PHP (recursive acronym for </a:t>
            </a:r>
            <a:r>
              <a:rPr lang="en-CA" i="1" dirty="0"/>
              <a:t>PHP: Hypertext Preprocessor</a:t>
            </a:r>
            <a:r>
              <a:rPr lang="en-CA" dirty="0"/>
              <a:t>)</a:t>
            </a:r>
          </a:p>
          <a:p>
            <a:endParaRPr lang="en-US" dirty="0"/>
          </a:p>
          <a:p>
            <a:r>
              <a:rPr lang="en-CA" dirty="0"/>
              <a:t>http://statisticstimes.com/tech/top-computer-languages.php</a:t>
            </a:r>
          </a:p>
        </p:txBody>
      </p:sp>
      <p:sp>
        <p:nvSpPr>
          <p:cNvPr id="4" name="Slide Number Placeholder 3"/>
          <p:cNvSpPr>
            <a:spLocks noGrp="1"/>
          </p:cNvSpPr>
          <p:nvPr>
            <p:ph type="sldNum" sz="quarter" idx="10"/>
          </p:nvPr>
        </p:nvSpPr>
        <p:spPr/>
        <p:txBody>
          <a:bodyPr/>
          <a:lstStyle/>
          <a:p>
            <a:fld id="{6CE49CAB-11E7-4E46-B3A8-B9759289B5BF}" type="slidenum">
              <a:rPr lang="en-US" smtClean="0"/>
              <a:t>25</a:t>
            </a:fld>
            <a:endParaRPr lang="en-US"/>
          </a:p>
        </p:txBody>
      </p:sp>
    </p:spTree>
    <p:extLst>
      <p:ext uri="{BB962C8B-B14F-4D97-AF65-F5344CB8AC3E}">
        <p14:creationId xmlns:p14="http://schemas.microsoft.com/office/powerpoint/2010/main" val="3294101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object oriented way to become wealthy?</a:t>
            </a:r>
            <a:br>
              <a:rPr lang="en-US" dirty="0"/>
            </a:br>
            <a:r>
              <a:rPr lang="en-US" dirty="0"/>
              <a:t>Inheritance. (It will be funnier next term in C++ classes together with polymorphism and encapsulation.)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CA" sz="1200" kern="1200" dirty="0">
                <a:solidFill>
                  <a:schemeClr val="tx1"/>
                </a:solidFill>
                <a:effectLst/>
                <a:latin typeface="+mn-lt"/>
                <a:ea typeface="+mn-ea"/>
                <a:cs typeface="+mn-cs"/>
              </a:rPr>
              <a:t>C#</a:t>
            </a:r>
          </a:p>
          <a:p>
            <a:r>
              <a:rPr lang="en-CA" sz="1200" b="1" kern="1200" dirty="0">
                <a:solidFill>
                  <a:schemeClr val="tx1"/>
                </a:solidFill>
                <a:effectLst/>
                <a:latin typeface="+mn-lt"/>
                <a:ea typeface="+mn-ea"/>
                <a:cs typeface="+mn-cs"/>
              </a:rPr>
              <a:t>You shoot yourself in the foot but have only yourself to blame for using the unsafe keyword.</a:t>
            </a:r>
          </a:p>
          <a:p>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PowerShell</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You </a:t>
            </a:r>
            <a:r>
              <a:rPr lang="en-CA" sz="1200" b="1" kern="1200" dirty="0">
                <a:solidFill>
                  <a:schemeClr val="tx1"/>
                </a:solidFill>
                <a:effectLst/>
                <a:latin typeface="+mn-lt"/>
                <a:ea typeface="+mn-ea"/>
                <a:cs typeface="+mn-cs"/>
              </a:rPr>
              <a:t>Get-Foot</a:t>
            </a:r>
            <a:r>
              <a:rPr lang="en-CA" sz="1200" kern="1200" dirty="0">
                <a:solidFill>
                  <a:schemeClr val="tx1"/>
                </a:solidFill>
                <a:effectLst/>
                <a:latin typeface="+mn-lt"/>
                <a:ea typeface="+mn-ea"/>
                <a:cs typeface="+mn-cs"/>
              </a:rPr>
              <a:t> and wonder if you should pipe it to </a:t>
            </a:r>
            <a:r>
              <a:rPr lang="en-CA" sz="1200" b="1" kern="1200" dirty="0">
                <a:solidFill>
                  <a:schemeClr val="tx1"/>
                </a:solidFill>
                <a:effectLst/>
                <a:latin typeface="+mn-lt"/>
                <a:ea typeface="+mn-ea"/>
                <a:cs typeface="+mn-cs"/>
              </a:rPr>
              <a:t>bullet</a:t>
            </a:r>
            <a:r>
              <a:rPr lang="en-CA" sz="1200" kern="1200" dirty="0">
                <a:solidFill>
                  <a:schemeClr val="tx1"/>
                </a:solidFill>
                <a:effectLst/>
                <a:latin typeface="+mn-lt"/>
                <a:ea typeface="+mn-ea"/>
                <a:cs typeface="+mn-cs"/>
              </a:rPr>
              <a:t> or call </a:t>
            </a:r>
            <a:r>
              <a:rPr lang="en-CA" sz="1200" b="1" kern="1200" dirty="0">
                <a:solidFill>
                  <a:schemeClr val="tx1"/>
                </a:solidFill>
                <a:effectLst/>
                <a:latin typeface="+mn-lt"/>
                <a:ea typeface="+mn-ea"/>
                <a:cs typeface="+mn-cs"/>
              </a:rPr>
              <a:t>Set-Bullet -foot</a:t>
            </a:r>
            <a:r>
              <a:rPr lang="en-CA" sz="1200" kern="1200" dirty="0">
                <a:solidFill>
                  <a:schemeClr val="tx1"/>
                </a:solidFill>
                <a:effectLst/>
                <a:latin typeface="+mn-lt"/>
                <a:ea typeface="+mn-ea"/>
                <a:cs typeface="+mn-cs"/>
              </a:rPr>
              <a:t>; either way, you get back an object with hundreds of attributes and can't find the bullet wound in any of them.</a:t>
            </a:r>
          </a:p>
          <a:p>
            <a:r>
              <a:rPr lang="en-CA" sz="1200" kern="1200" dirty="0">
                <a:solidFill>
                  <a:schemeClr val="tx1"/>
                </a:solidFill>
                <a:effectLst/>
                <a:latin typeface="+mn-lt"/>
                <a:ea typeface="+mn-ea"/>
                <a:cs typeface="+mn-cs"/>
              </a:rPr>
              <a:t>Get-Targets | Select-Object foot | Fire-Weapon -safety off | Export-Bullet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https://docs.microsoft.com/en-us/powershell/scripting/overview?view=powershell-6</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https://blogs.msdn.microsoft.com/powershell/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https://www.geeksforgeeks.org/difference-between-sql-and-nosql/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Both Concurrent and Parallel programming have different, independent execution paths, known as threads or modules, that (appear to) run at the same time. </a:t>
            </a:r>
          </a:p>
          <a:p>
            <a:endParaRPr lang="en-CA" dirty="0"/>
          </a:p>
          <a:p>
            <a:r>
              <a:rPr lang="en-CA" dirty="0"/>
              <a:t>Concurrent execution is possible on single processor (multiple threads, managed by scheduler, run asynchronously)</a:t>
            </a:r>
          </a:p>
          <a:p>
            <a:r>
              <a:rPr lang="en-CA" dirty="0"/>
              <a:t>Parallel execution runs multiple threads simultaneously on multiple processors. (One thread per many CPU/GPU processors)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Concurrent execution is the generalized form of parallel execution. Parallel programs are concurrent but concurrent programs are not necessarily parallel.</a:t>
            </a:r>
          </a:p>
          <a:p>
            <a:endParaRPr lang="en-US" dirty="0"/>
          </a:p>
          <a:p>
            <a:r>
              <a:rPr lang="en-CA" i="1" dirty="0"/>
              <a:t>Concurrency</a:t>
            </a:r>
            <a:r>
              <a:rPr lang="en-CA" dirty="0"/>
              <a:t> means that two or more calculations happen within the same time frame, and there is usually some sort of dependency between them.</a:t>
            </a:r>
          </a:p>
          <a:p>
            <a:r>
              <a:rPr lang="en-CA" i="1" dirty="0"/>
              <a:t>Parallelism</a:t>
            </a:r>
            <a:r>
              <a:rPr lang="en-CA" dirty="0"/>
              <a:t> means that two or more calculations happen simultaneously.</a:t>
            </a:r>
          </a:p>
          <a:p>
            <a:r>
              <a:rPr lang="en-CA" dirty="0"/>
              <a:t>Put boldly, concurrency describes a problem (two things need to happen together), while parallelism describes a solution (two processor cores are used to execute two things simultaneously).</a:t>
            </a:r>
          </a:p>
          <a:p>
            <a:endParaRPr lang="en-CA" dirty="0"/>
          </a:p>
          <a:p>
            <a:r>
              <a:rPr lang="en-CA" dirty="0"/>
              <a:t>Distributed programs = programs working together on multiple, separate systems</a:t>
            </a:r>
          </a:p>
          <a:p>
            <a:endParaRPr lang="en-CA" dirty="0"/>
          </a:p>
          <a:p>
            <a:r>
              <a:rPr lang="en-CA" dirty="0"/>
              <a:t>Quantum computing</a:t>
            </a:r>
          </a:p>
          <a:p>
            <a:r>
              <a:rPr lang="en-CA" dirty="0"/>
              <a:t>https://quantumexperience.ng.bluemix.net/qx/experience  </a:t>
            </a:r>
            <a:r>
              <a:rPr lang="en-CA" dirty="0">
                <a:sym typeface="Wingdings" panose="05000000000000000000" pitchFamily="2" charset="2"/>
              </a:rPr>
              <a:t> </a:t>
            </a:r>
            <a:r>
              <a:rPr lang="en-CA" sz="1200" b="0" i="0" kern="1200" dirty="0">
                <a:solidFill>
                  <a:schemeClr val="tx1"/>
                </a:solidFill>
                <a:effectLst/>
                <a:latin typeface="+mn-lt"/>
                <a:ea typeface="+mn-ea"/>
                <a:cs typeface="+mn-cs"/>
              </a:rPr>
              <a:t>Explore IBM Q quantum computing</a:t>
            </a:r>
            <a:endParaRPr lang="en-CA" dirty="0"/>
          </a:p>
          <a:p>
            <a:r>
              <a:rPr lang="en-CA" dirty="0"/>
              <a:t>https://www.research.ibm.com/ibm-q/</a:t>
            </a:r>
          </a:p>
          <a:p>
            <a:r>
              <a:rPr lang="en-CA" dirty="0"/>
              <a:t>https://stuff.co.za/ibm-launches-commercial-quantum-computing-were-not-ready-for-what-comes-next/</a:t>
            </a:r>
          </a:p>
          <a:p>
            <a:endParaRPr lang="en-US" dirty="0"/>
          </a:p>
          <a:p>
            <a:r>
              <a:rPr lang="en-CA" dirty="0">
                <a:hlinkClick r:id="rId3"/>
              </a:rPr>
              <a:t>https://en.wikipedia.org/wiki/Measuring_programming_language_popularity</a:t>
            </a:r>
            <a:endParaRPr lang="en-CA" dirty="0"/>
          </a:p>
          <a:p>
            <a:endParaRPr lang="en-US" dirty="0"/>
          </a:p>
          <a:p>
            <a:r>
              <a:rPr lang="en-CA" dirty="0"/>
              <a:t>Energy Efficiency across Programming Languages</a:t>
            </a:r>
            <a:endParaRPr lang="en-US" dirty="0"/>
          </a:p>
          <a:p>
            <a:r>
              <a:rPr lang="en-US" dirty="0"/>
              <a:t>http://greenlab.di.uminho.pt/wp-content/uploads/2017/09/paperSLE.pdf</a:t>
            </a:r>
          </a:p>
          <a:p>
            <a:r>
              <a:rPr lang="en-US" dirty="0"/>
              <a:t>C is fast, lite, and efficient. Python is a pig. </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26</a:t>
            </a:fld>
            <a:endParaRPr lang="en-US"/>
          </a:p>
        </p:txBody>
      </p:sp>
    </p:spTree>
    <p:extLst>
      <p:ext uri="{BB962C8B-B14F-4D97-AF65-F5344CB8AC3E}">
        <p14:creationId xmlns:p14="http://schemas.microsoft.com/office/powerpoint/2010/main" val="3300155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See https://cs.lmu.edu/~ray/notes/paradigms/</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27</a:t>
            </a:fld>
            <a:endParaRPr lang="en-US"/>
          </a:p>
        </p:txBody>
      </p:sp>
    </p:spTree>
    <p:extLst>
      <p:ext uri="{BB962C8B-B14F-4D97-AF65-F5344CB8AC3E}">
        <p14:creationId xmlns:p14="http://schemas.microsoft.com/office/powerpoint/2010/main" val="3801994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CA" dirty="0"/>
              <a:t>You know that HTML, CSS, XML are not programming languages, they are markup languages. But don’t criticize your User Interface designer if they say they program in HTML. You need that designer to help you create a good UX – User </a:t>
            </a:r>
            <a:r>
              <a:rPr lang="en-CA" dirty="0" err="1"/>
              <a:t>eXperience</a:t>
            </a:r>
            <a:r>
              <a:rPr lang="en-CA" dirty="0"/>
              <a:t>. </a:t>
            </a:r>
          </a:p>
          <a:p>
            <a:endParaRPr lang="en-CA" dirty="0"/>
          </a:p>
          <a:p>
            <a:r>
              <a:rPr lang="en-CA" dirty="0"/>
              <a:t>Platform = OS + hardware </a:t>
            </a:r>
          </a:p>
          <a:p>
            <a:endParaRPr lang="en-CA" dirty="0"/>
          </a:p>
          <a:p>
            <a:r>
              <a:rPr lang="en-CA" dirty="0"/>
              <a:t>Interpreted Languages like Python, </a:t>
            </a:r>
            <a:r>
              <a:rPr lang="en-CA" dirty="0" err="1"/>
              <a:t>Javascript</a:t>
            </a:r>
            <a:r>
              <a:rPr lang="en-CA" dirty="0"/>
              <a:t>, do not require compilation before being run. Although interpretation is slow, virtually all have local OS runtime optimizations to improve performance. Interpreted languages are "dynamically typed" which means that variables and values are classified into types (alpha or numeric) during run time. This is part of their flexibility.</a:t>
            </a:r>
          </a:p>
          <a:p>
            <a:endParaRPr lang="en-CA" dirty="0"/>
          </a:p>
          <a:p>
            <a:r>
              <a:rPr lang="en-CA" dirty="0"/>
              <a:t>Any interpreted language or set of commands run inside an environment that knows how to run the code. For example, a Command Language Interpreter (CLI) is an environment like MS PowerShell or *nix Bash shell which get their instructions from a CLI (command line interface) and/or stored script files. Used for system and job task automation. These types of things must be interpreted because they depend on the current state of a platform which is dynamic and its state is always changing.</a:t>
            </a:r>
          </a:p>
          <a:p>
            <a:endParaRPr lang="en-CA" dirty="0"/>
          </a:p>
          <a:p>
            <a:r>
              <a:rPr lang="en-CA" dirty="0"/>
              <a:t>Hybrid Languages: first compiled into platform-neutral bytecode and then interpreted by a virtual machine for the local platform. E.g. Java, C#, and Python. Very portable.</a:t>
            </a:r>
          </a:p>
          <a:p>
            <a:endParaRPr lang="en-CA" dirty="0"/>
          </a:p>
          <a:p>
            <a:r>
              <a:rPr lang="en-CA" dirty="0"/>
              <a:t>If your application needs more control over the platform and/or performance, you need a Compiled language.</a:t>
            </a:r>
          </a:p>
          <a:p>
            <a:endParaRPr lang="en-CA" dirty="0"/>
          </a:p>
          <a:p>
            <a:r>
              <a:rPr lang="en-CA" dirty="0"/>
              <a:t>Compiled Languages: translators generate machine specific instructions from source code. </a:t>
            </a:r>
            <a:br>
              <a:rPr lang="en-CA" dirty="0"/>
            </a:br>
            <a:r>
              <a:rPr lang="en-CA" dirty="0"/>
              <a:t>E.g. C, C++, and Objective-C are compiled. Fast but maintenance of programming packages (many programs working together) is less flexible than with interpreted languages. Variables statically typed: data types declared by programmer. the compiler will catch data type errors. with interpreted code, the user catches the error.</a:t>
            </a:r>
          </a:p>
          <a:p>
            <a:endParaRPr lang="en-CA" dirty="0"/>
          </a:p>
          <a:p>
            <a:r>
              <a:rPr lang="en-CA" dirty="0"/>
              <a:t>High-Level: run on top of the OS (using Low-Level services) allowing programming to be independent of the "bare metal". C &amp; C++ programs using OS services such as input/output/files, run at a High-Level.</a:t>
            </a:r>
          </a:p>
          <a:p>
            <a:endParaRPr lang="en-CA" dirty="0"/>
          </a:p>
          <a:p>
            <a:r>
              <a:rPr lang="en-CA" dirty="0"/>
              <a:t>Low-Level: runs directly on the hardware, the "bare metal". </a:t>
            </a:r>
          </a:p>
          <a:p>
            <a:r>
              <a:rPr lang="en-CA" dirty="0"/>
              <a:t>Assembly, C, C++ running directly on x86 architecture or other chips. </a:t>
            </a:r>
          </a:p>
          <a:p>
            <a:r>
              <a:rPr lang="en-CA" dirty="0"/>
              <a:t>Operating Systems are written in these languages creating Low-Level services for High-Level programs.</a:t>
            </a:r>
          </a:p>
          <a:p>
            <a:endParaRPr lang="en-CA" dirty="0"/>
          </a:p>
          <a:p>
            <a:r>
              <a:rPr lang="en-CA" dirty="0"/>
              <a:t>Domain Specific Languages are languages created to support a particular set of tasks within a problem/solution domain. Domain-Specific Languages are executed within an application; they are similar but less 'General Purpose' than Interpreted languages. (</a:t>
            </a:r>
            <a:r>
              <a:rPr lang="en-CA" dirty="0">
                <a:solidFill>
                  <a:srgbClr val="FF0000"/>
                </a:solidFill>
              </a:rPr>
              <a:t>Domain-Specific Languages </a:t>
            </a:r>
            <a:r>
              <a:rPr lang="en-CA" dirty="0"/>
              <a:t>have also been called Embedded Languages; today, the term 'embedded' often refers to embedded systems such as IoT devices.) Web servers process script commands (e.g. PHP or </a:t>
            </a:r>
            <a:r>
              <a:rPr lang="en-CA" dirty="0" err="1"/>
              <a:t>JavasScript</a:t>
            </a:r>
            <a:r>
              <a:rPr lang="en-CA" dirty="0"/>
              <a:t>) which are literally 'embedded' in a dynamic HTML file before generated HTML is sent to client (browser). VBA (Visual Basic for Applications) is run inside MS Office apps. JavaScript used to be run only in the browser from JS </a:t>
            </a:r>
            <a:r>
              <a:rPr lang="en-CA" dirty="0" err="1"/>
              <a:t>cmds</a:t>
            </a:r>
            <a:r>
              <a:rPr lang="en-CA" dirty="0"/>
              <a:t> inside the HTML, i.e. 'embedded' but JS has become quite powerful on its own with packages like Node.js, Angular, and others for web applications running on both servers and clients so, today, JS is more properly thought of as an interpreted, general purpose language.</a:t>
            </a:r>
          </a:p>
          <a:p>
            <a:endParaRPr lang="en-CA" dirty="0"/>
          </a:p>
          <a:p>
            <a:r>
              <a:rPr lang="en-CA" dirty="0"/>
              <a:t>SQL is a domain specific language to define, query, manipulate, and control a database. SQL is a declarative language in which you tell the computer what to do, not how. E.g. create a Table with these Columns… The DB itself has its own interpreter that runs the SQL instructions inside the DB. SQL is not exactly a general purpose language but does have the sequential, iterative, decision logic abilities of high level languages.</a:t>
            </a:r>
          </a:p>
          <a:p>
            <a:endParaRPr lang="en-CA" dirty="0"/>
          </a:p>
          <a:p>
            <a:r>
              <a:rPr lang="en-CA" dirty="0"/>
              <a:t>A long read…</a:t>
            </a:r>
          </a:p>
          <a:p>
            <a:r>
              <a:rPr lang="en-CA" dirty="0"/>
              <a:t>https://www.bloomberg.com/graphics/2015-paul-ford-what-is-code/</a:t>
            </a:r>
          </a:p>
          <a:p>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28</a:t>
            </a:fld>
            <a:endParaRPr lang="en-US"/>
          </a:p>
        </p:txBody>
      </p:sp>
    </p:spTree>
    <p:extLst>
      <p:ext uri="{BB962C8B-B14F-4D97-AF65-F5344CB8AC3E}">
        <p14:creationId xmlns:p14="http://schemas.microsoft.com/office/powerpoint/2010/main" val="1685660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https://en.wikipedia.org/wiki/History_of_programming_languages</a:t>
            </a:r>
          </a:p>
          <a:p>
            <a:r>
              <a:rPr lang="en-US" dirty="0"/>
              <a:t>https://en.wikipedia.org/wiki/Structured_programming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GOTO outlawed. As programs using GOTO grew with ongoing maintenance and enhancement, the code became unmaintainable, unreliable s</a:t>
            </a:r>
            <a:r>
              <a:rPr lang="en-CA" dirty="0" err="1"/>
              <a:t>paghetti</a:t>
            </a:r>
            <a:r>
              <a:rPr lang="en-CA" dirty="0"/>
              <a:t> code. P</a:t>
            </a:r>
            <a:r>
              <a:rPr lang="en-CA" sz="1200" b="0" i="0" kern="1200" dirty="0">
                <a:solidFill>
                  <a:schemeClr val="tx1"/>
                </a:solidFill>
                <a:effectLst/>
                <a:latin typeface="+mn-lt"/>
                <a:ea typeface="+mn-ea"/>
                <a:cs typeface="+mn-cs"/>
              </a:rPr>
              <a:t>rogram flow is conceptually twisted and tangled like a bowl of spaghetti</a:t>
            </a:r>
            <a:r>
              <a:rPr lang="en-CA" dirty="0"/>
              <a:t>. https://en.wikipedia.org/wiki/Spaghetti_code</a:t>
            </a:r>
          </a:p>
          <a:p>
            <a:endParaRPr lang="en-CA" dirty="0"/>
          </a:p>
          <a:p>
            <a:r>
              <a:rPr lang="en-CA" dirty="0"/>
              <a:t>The GOTO is "an invitation to make a mess of one's program." Go To Statement Considered Harmful open letter in 1968 by Dutch computer scientist </a:t>
            </a:r>
            <a:r>
              <a:rPr lang="en-CA" dirty="0" err="1"/>
              <a:t>Edsger</a:t>
            </a:r>
            <a:r>
              <a:rPr lang="en-CA" dirty="0"/>
              <a:t> W. Dijkstra, who coined the term "structured programming". Dijkstra, E. W. (March 1968). "Letters to the editor: go to statement considered harmful". Communications of the ACM. 11 (3): 147–148. </a:t>
            </a:r>
          </a:p>
          <a:p>
            <a:endParaRPr lang="en-CA" dirty="0"/>
          </a:p>
          <a:p>
            <a:r>
              <a:rPr lang="en-US" dirty="0"/>
              <a:t>1980s: Reduced Instruction Set Computing CPUs didn't do less, they did it more simply which improved compiler design and hardware/software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supported the move from monolithic programming like COBOL and C that did everything in one program to modular and Object Oriented programming </a:t>
            </a:r>
            <a:br>
              <a:rPr lang="en-US" dirty="0"/>
            </a:br>
            <a:r>
              <a:rPr lang="en-US" dirty="0"/>
              <a:t>…from carving a solid block of stone to building something up from Lego.</a:t>
            </a:r>
            <a:endParaRPr lang="en-CA" dirty="0"/>
          </a:p>
          <a:p>
            <a:r>
              <a:rPr lang="en-US" dirty="0"/>
              <a:t>Old programming models </a:t>
            </a:r>
            <a:r>
              <a:rPr lang="en-US" b="1" dirty="0"/>
              <a:t>separated</a:t>
            </a:r>
            <a:r>
              <a:rPr lang="en-US" dirty="0"/>
              <a:t> data and logic, fields in data files were defined and accessed directly by a program (no SQL, no Relational DBs with columns of data types and rows of data).</a:t>
            </a:r>
          </a:p>
          <a:p>
            <a:r>
              <a:rPr lang="en-US" dirty="0"/>
              <a:t>Files existed separately from everything else. Any program could change a file according to it's own rules which were, hopefully, the same rules as in all the other programs.</a:t>
            </a:r>
          </a:p>
          <a:p>
            <a:endParaRPr lang="en-US" dirty="0"/>
          </a:p>
          <a:p>
            <a:r>
              <a:rPr lang="en-US" dirty="0"/>
              <a:t>https://en.wikipedia.org/wiki/Object-oriented_programming </a:t>
            </a:r>
          </a:p>
          <a:p>
            <a:r>
              <a:rPr lang="en-CA" dirty="0"/>
              <a:t>OOP can be used to associate real-world objects and processes</a:t>
            </a:r>
            <a:endParaRPr lang="en-US" dirty="0"/>
          </a:p>
          <a:p>
            <a:r>
              <a:rPr lang="en-CA" dirty="0"/>
              <a:t>O-O Objects sometimes correspond to things found in the real world. </a:t>
            </a:r>
          </a:p>
          <a:p>
            <a:endParaRPr lang="en-US" dirty="0"/>
          </a:p>
          <a:p>
            <a:r>
              <a:rPr lang="en-CA" sz="1200" b="0" i="0" kern="1200" dirty="0">
                <a:solidFill>
                  <a:schemeClr val="tx1"/>
                </a:solidFill>
                <a:effectLst/>
                <a:latin typeface="+mn-lt"/>
                <a:ea typeface="+mn-ea"/>
                <a:cs typeface="+mn-cs"/>
              </a:rPr>
              <a:t>C++: an octopus made by nailing extra legs onto a dog. – Steve Taylor</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 makes it harder to shoot yourself in the foot than with C but, when you do, you blow your whole leg off. - Bjarne </a:t>
            </a:r>
            <a:r>
              <a:rPr lang="en-CA" sz="1200" kern="1200" dirty="0" err="1">
                <a:solidFill>
                  <a:schemeClr val="tx1"/>
                </a:solidFill>
                <a:effectLst/>
                <a:latin typeface="+mn-lt"/>
                <a:ea typeface="+mn-ea"/>
                <a:cs typeface="+mn-cs"/>
              </a:rPr>
              <a:t>Stroustrup</a:t>
            </a:r>
            <a:endParaRPr lang="en-CA" sz="1200" kern="1200" dirty="0">
              <a:solidFill>
                <a:schemeClr val="tx1"/>
              </a:solidFill>
              <a:effectLst/>
              <a:latin typeface="+mn-lt"/>
              <a:ea typeface="+mn-ea"/>
              <a:cs typeface="+mn-cs"/>
            </a:endParaRPr>
          </a:p>
          <a:p>
            <a:endParaRPr lang="en-US" dirty="0"/>
          </a:p>
          <a:p>
            <a:r>
              <a:rPr lang="en-US" dirty="0"/>
              <a:t>http://bigthink.com/videos/why-i-created-c </a:t>
            </a:r>
            <a:r>
              <a:rPr lang="en-US" dirty="0">
                <a:sym typeface="Wingdings" panose="05000000000000000000" pitchFamily="2" charset="2"/>
              </a:rPr>
              <a:t> Why I Created C++ by Bjarne </a:t>
            </a:r>
            <a:r>
              <a:rPr lang="en-US" dirty="0" err="1">
                <a:sym typeface="Wingdings" panose="05000000000000000000" pitchFamily="2" charset="2"/>
              </a:rPr>
              <a:t>Stroustrup</a:t>
            </a:r>
            <a:r>
              <a:rPr lang="en-US" dirty="0">
                <a:sym typeface="Wingdings" panose="05000000000000000000" pitchFamily="2" charset="2"/>
              </a:rPr>
              <a:t> </a:t>
            </a:r>
          </a:p>
          <a:p>
            <a:r>
              <a:rPr lang="en-US" dirty="0"/>
              <a:t>http://www.stroustrup.com/bs_faq.html</a:t>
            </a:r>
          </a:p>
          <a:p>
            <a:r>
              <a:rPr lang="en-US" dirty="0"/>
              <a:t>"</a:t>
            </a:r>
            <a:r>
              <a:rPr lang="en-CA" dirty="0"/>
              <a:t>Classes are there to help you organize your code and to reason about your programs. You could roughly equivalently say that classes are there to help you avoid making mistakes and to help you find bugs after you do make a mistake. In this way, classes significantly helps maintenance. </a:t>
            </a:r>
          </a:p>
          <a:p>
            <a:r>
              <a:rPr lang="en-CA" dirty="0"/>
              <a:t>A class is the representation of an idea, a concept, in the code. An object of a class represents a particular example of the idea in the code. Without classes, a reader of the code would have to guess about the relationships among data items and functions - classes make such relationships explicit and "understood" by compilers. With classes, more of the high-level structure of your program is reflected in the code, not just in the comments. </a:t>
            </a:r>
          </a:p>
          <a:p>
            <a:endParaRPr lang="en-US" dirty="0"/>
          </a:p>
          <a:p>
            <a:r>
              <a:rPr lang="en-CA" dirty="0"/>
              <a:t>Why is it that women find C to be more attractive than C++?  Because C doesn’t treat them like objects.</a:t>
            </a:r>
            <a:endParaRPr lang="en-US" dirty="0"/>
          </a:p>
          <a:p>
            <a:r>
              <a:rPr lang="en-US" dirty="0"/>
              <a:t>Women should not be seen as objects. Each woman is in a class of her own.</a:t>
            </a:r>
          </a:p>
          <a:p>
            <a:endParaRPr lang="en-US" dirty="0"/>
          </a:p>
          <a:p>
            <a:r>
              <a:rPr lang="en-US" dirty="0"/>
              <a:t>Object Oriented means "</a:t>
            </a:r>
            <a:r>
              <a:rPr lang="en-CA" dirty="0"/>
              <a:t>programming using class hierarchies and virtual functions to allow manipulation of objects of a variety of types through well-defined interfaces and to allow a program to be extended incrementally through derivation. The point about arranging classes into a class hierarchy is to express hierarchical relationships among classes and use those relationships to simplify code." Even the explanations of C++ are hard to understand.</a:t>
            </a:r>
          </a:p>
          <a:p>
            <a:r>
              <a:rPr lang="en-US" dirty="0"/>
              <a:t> </a:t>
            </a:r>
          </a:p>
          <a:p>
            <a:r>
              <a:rPr lang="en-CA" sz="1200" kern="1200" dirty="0">
                <a:solidFill>
                  <a:schemeClr val="tx1"/>
                </a:solidFill>
                <a:effectLst/>
                <a:latin typeface="+mn-lt"/>
                <a:ea typeface="+mn-ea"/>
                <a:cs typeface="+mn-cs"/>
              </a:rPr>
              <a:t>SQL </a:t>
            </a:r>
          </a:p>
          <a:p>
            <a:r>
              <a:rPr lang="en-CA" sz="1200" kern="1200" dirty="0">
                <a:solidFill>
                  <a:schemeClr val="tx1"/>
                </a:solidFill>
                <a:effectLst/>
                <a:latin typeface="+mn-lt"/>
                <a:ea typeface="+mn-ea"/>
                <a:cs typeface="+mn-cs"/>
              </a:rPr>
              <a:t>You delete your foot intentionally and find out later that everyone else's foot is also gone.</a:t>
            </a:r>
          </a:p>
          <a:p>
            <a:r>
              <a:rPr lang="en-CA" sz="1200" kern="1200" dirty="0">
                <a:solidFill>
                  <a:schemeClr val="tx1"/>
                </a:solidFill>
                <a:effectLst/>
                <a:latin typeface="+mn-lt"/>
                <a:ea typeface="+mn-ea"/>
                <a:cs typeface="+mn-cs"/>
              </a:rPr>
              <a:t>Your foot is deleted but you can always ROLLBACK and undelete it…oops! you were lazy and left automatic commit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SQL:  SQL includes data query, data manipulation (insert, update and delete), data definition (</a:t>
            </a:r>
            <a:r>
              <a:rPr lang="en-CA" dirty="0">
                <a:hlinkClick r:id="rId3" tooltip="Database schema"/>
              </a:rPr>
              <a:t>schema</a:t>
            </a:r>
            <a:r>
              <a:rPr lang="en-CA" dirty="0"/>
              <a:t> creation and modification), and data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https://en.wikipedia.org/wiki/SQL  https://en.wikipedia.org/wiki/Stored_procedure</a:t>
            </a:r>
          </a:p>
          <a:p>
            <a:r>
              <a:rPr lang="en-CA" dirty="0"/>
              <a:t>“The increasing adoption of stored procedures led to the introduction of procedural elements to the SQL language in the SQL:1999 and SQL:2003 standards in the part SQL/PSM. That made SQL an imperative programming language. Most database systems offer proprietary and vendor-specific extensions, exceeding SQL/PSM. A standard specification for Java stored procedures exists as well as SQL/JRT.”</a:t>
            </a:r>
            <a:endParaRPr lang="en-US" dirty="0"/>
          </a:p>
          <a:p>
            <a:endParaRPr lang="en-US" dirty="0"/>
          </a:p>
          <a:p>
            <a:r>
              <a:rPr lang="en-US" dirty="0"/>
              <a:t>https://msdn.microsoft.com/en-us/library/ms178642.aspx</a:t>
            </a:r>
          </a:p>
          <a:p>
            <a:r>
              <a:rPr lang="en-US" dirty="0"/>
              <a:t>https://www.ibm.com/support/knowledgecenter/beta/SSEPEK_10.0.0/apsg/src/tpc/db2z_storedprocedure.html</a:t>
            </a:r>
          </a:p>
          <a:p>
            <a:r>
              <a:rPr lang="en-US" dirty="0"/>
              <a:t>`	</a:t>
            </a:r>
          </a:p>
        </p:txBody>
      </p:sp>
      <p:sp>
        <p:nvSpPr>
          <p:cNvPr id="4" name="Slide Number Placeholder 3"/>
          <p:cNvSpPr>
            <a:spLocks noGrp="1"/>
          </p:cNvSpPr>
          <p:nvPr>
            <p:ph type="sldNum" sz="quarter" idx="10"/>
          </p:nvPr>
        </p:nvSpPr>
        <p:spPr/>
        <p:txBody>
          <a:bodyPr/>
          <a:lstStyle/>
          <a:p>
            <a:fld id="{6CE49CAB-11E7-4E46-B3A8-B9759289B5BF}" type="slidenum">
              <a:rPr lang="en-US" smtClean="0"/>
              <a:t>29</a:t>
            </a:fld>
            <a:endParaRPr lang="en-US"/>
          </a:p>
        </p:txBody>
      </p:sp>
    </p:spTree>
    <p:extLst>
      <p:ext uri="{BB962C8B-B14F-4D97-AF65-F5344CB8AC3E}">
        <p14:creationId xmlns:p14="http://schemas.microsoft.com/office/powerpoint/2010/main" val="225885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8640" lvl="2" indent="0">
              <a:buFont typeface="+mj-lt"/>
              <a:buNone/>
            </a:pPr>
            <a:r>
              <a:rPr lang="en-US" sz="2100" dirty="0"/>
              <a:t>Programming Overview:</a:t>
            </a:r>
          </a:p>
          <a:p>
            <a:pPr marL="548640" lvl="2" indent="0">
              <a:buFont typeface="+mj-lt"/>
              <a:buNone/>
            </a:pPr>
            <a:r>
              <a:rPr lang="en-US" sz="2100" dirty="0"/>
              <a:t>What do we mean by </a:t>
            </a:r>
            <a:r>
              <a:rPr lang="en-US" sz="1900" dirty="0">
                <a:solidFill>
                  <a:srgbClr val="0070C0"/>
                </a:solidFill>
              </a:rPr>
              <a:t>Algorithm</a:t>
            </a:r>
            <a:r>
              <a:rPr lang="en-US" sz="2100" dirty="0"/>
              <a:t>, </a:t>
            </a:r>
            <a:r>
              <a:rPr lang="en-US" sz="1900" dirty="0">
                <a:solidFill>
                  <a:srgbClr val="0070C0"/>
                </a:solidFill>
              </a:rPr>
              <a:t>Code</a:t>
            </a:r>
            <a:r>
              <a:rPr lang="en-US" sz="2100" dirty="0"/>
              <a:t>, and </a:t>
            </a:r>
            <a:r>
              <a:rPr lang="en-US" sz="1900" dirty="0">
                <a:solidFill>
                  <a:srgbClr val="0070C0"/>
                </a:solidFill>
              </a:rPr>
              <a:t>Programming</a:t>
            </a:r>
            <a:r>
              <a:rPr lang="en-US" sz="2100" dirty="0"/>
              <a:t>?</a:t>
            </a:r>
          </a:p>
          <a:p>
            <a:pPr marL="548640" lvl="2" indent="0">
              <a:buFont typeface="+mj-lt"/>
              <a:buNone/>
            </a:pPr>
            <a:r>
              <a:rPr lang="en-US" sz="2100" dirty="0"/>
              <a:t>Short history of </a:t>
            </a:r>
            <a:r>
              <a:rPr lang="en-US" sz="1900" dirty="0">
                <a:solidFill>
                  <a:srgbClr val="0070C0"/>
                </a:solidFill>
              </a:rPr>
              <a:t>Programming Languages</a:t>
            </a:r>
            <a:r>
              <a:rPr lang="en-US" sz="2100" dirty="0"/>
              <a:t>.</a:t>
            </a:r>
          </a:p>
          <a:p>
            <a:pPr marL="548640" lvl="2" indent="0">
              <a:buFont typeface="+mj-lt"/>
              <a:buNone/>
            </a:pPr>
            <a:r>
              <a:rPr lang="en-US" sz="2100" dirty="0"/>
              <a:t>What do we mean by </a:t>
            </a:r>
            <a:r>
              <a:rPr lang="en-US" sz="1900" dirty="0">
                <a:solidFill>
                  <a:srgbClr val="0070C0"/>
                </a:solidFill>
              </a:rPr>
              <a:t>Low-Level Programming</a:t>
            </a:r>
            <a:r>
              <a:rPr lang="en-US" sz="2100" dirty="0"/>
              <a:t> and </a:t>
            </a:r>
            <a:r>
              <a:rPr lang="en-US" sz="1900" dirty="0">
                <a:solidFill>
                  <a:srgbClr val="0070C0"/>
                </a:solidFill>
              </a:rPr>
              <a:t>High-Level Programming</a:t>
            </a:r>
            <a:endParaRPr lang="en-US" sz="2100" dirty="0"/>
          </a:p>
          <a:p>
            <a:pPr marL="548640" lvl="2" indent="0">
              <a:buFont typeface="+mj-lt"/>
              <a:buNone/>
            </a:pPr>
            <a:r>
              <a:rPr lang="en-US" sz="1900" dirty="0">
                <a:solidFill>
                  <a:srgbClr val="0070C0"/>
                </a:solidFill>
              </a:rPr>
              <a:t>Types</a:t>
            </a:r>
            <a:r>
              <a:rPr lang="en-US" sz="2100" dirty="0"/>
              <a:t> of Programming Languages (Compiled, Interpreted, Scripting, Embeddable,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Discussed in Week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an </a:t>
            </a:r>
            <a:r>
              <a:rPr lang="en-US" sz="1200" dirty="0">
                <a:solidFill>
                  <a:srgbClr val="0070C0"/>
                </a:solidFill>
              </a:rPr>
              <a:t>Application Software</a:t>
            </a:r>
            <a:r>
              <a:rPr lang="en-US" sz="1200" dirty="0"/>
              <a:t>? How does it work along with a System 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do we mean by a </a:t>
            </a:r>
            <a:r>
              <a:rPr lang="en-US" sz="1200" dirty="0">
                <a:solidFill>
                  <a:srgbClr val="0070C0"/>
                </a:solidFill>
              </a:rPr>
              <a:t>System Software/Operating System</a:t>
            </a:r>
            <a:r>
              <a:rPr lang="en-US" sz="1200" dirty="0"/>
              <a:t>?</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a:t>
            </a:fld>
            <a:endParaRPr lang="en-US"/>
          </a:p>
        </p:txBody>
      </p:sp>
    </p:spTree>
    <p:extLst>
      <p:ext uri="{BB962C8B-B14F-4D97-AF65-F5344CB8AC3E}">
        <p14:creationId xmlns:p14="http://schemas.microsoft.com/office/powerpoint/2010/main" val="3859059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 Instructor: “Those darn students keep asking us to teach more low-level languages.”</a:t>
            </a:r>
            <a:br>
              <a:rPr lang="en-CA" dirty="0"/>
            </a:br>
            <a:r>
              <a:rPr lang="en-CA" dirty="0"/>
              <a:t>C Instructor: “So?”</a:t>
            </a:r>
            <a:br>
              <a:rPr lang="en-CA" dirty="0"/>
            </a:br>
            <a:r>
              <a:rPr lang="en-CA" dirty="0"/>
              <a:t>C++ Instructor: “So… if I told them once, I’ve told them a thousand times: There are no classes in C”</a:t>
            </a:r>
            <a:endParaRPr lang="en-US" dirty="0"/>
          </a:p>
          <a:p>
            <a:endParaRPr lang="en-US" dirty="0"/>
          </a:p>
          <a:p>
            <a:r>
              <a:rPr lang="en-US" dirty="0"/>
              <a:t>https://en.wikipedia.org/wiki/Computing_platform</a:t>
            </a:r>
          </a:p>
          <a:p>
            <a:endParaRPr lang="en-US" dirty="0"/>
          </a:p>
          <a:p>
            <a:r>
              <a:rPr lang="en-CA" dirty="0"/>
              <a:t>The term "low-level" may seem a bit disparaging, but -- in computer science -- it actually refers to a programming language that provides little or no abstraction from a computer's underlying hardware architecture. Low-level languages use the CPU's instruction set.</a:t>
            </a:r>
          </a:p>
          <a:p>
            <a:r>
              <a:rPr lang="en-CA" dirty="0"/>
              <a:t>By comparison, Python is often said to be a </a:t>
            </a:r>
            <a:r>
              <a:rPr lang="en-CA" i="1" dirty="0"/>
              <a:t>high-level language</a:t>
            </a:r>
            <a:r>
              <a:rPr lang="en-CA" dirty="0"/>
              <a:t>, which means that it is abstracted from the nitty-gritty details of the underlying system. High-level languages use an abstract instruction set. Python and Java use a virtual machine's instruction set. The VM translates those to CPU specific instructions. Earlier high-level languages such as C and COBOL had compilers which could take the same source code and compile on different platforms. Students do it now by compiling for a PC platform using Visual Studio and for a Linux platform using </a:t>
            </a:r>
            <a:r>
              <a:rPr lang="en-CA" dirty="0" err="1"/>
              <a:t>gcc</a:t>
            </a:r>
            <a:r>
              <a:rPr lang="en-CA" dirty="0"/>
              <a:t> compiler.</a:t>
            </a:r>
          </a:p>
          <a:p>
            <a:endParaRPr lang="en-CA" dirty="0"/>
          </a:p>
          <a:p>
            <a:r>
              <a:rPr lang="en-CA" dirty="0"/>
              <a:t>(https://www.embedded.com/electronics-blogs/max-unleashed-and-unfettered/4441623/Python-is-better-than-C---Or-is-it-the-other-way-round-)</a:t>
            </a:r>
          </a:p>
          <a:p>
            <a:endParaRPr lang="en-CA" dirty="0"/>
          </a:p>
          <a:p>
            <a:r>
              <a:rPr lang="en-CA" b="0" dirty="0"/>
              <a:t>Seneca students, faculty, and staff must first register to use LinkedIn Learning (formerly Lynda.com) by creating a separate LinkedIn Learning account through the "LOG IN TO LinkedIn Learning" link on the website </a:t>
            </a:r>
            <a:r>
              <a:rPr lang="en-CA" b="1" dirty="0"/>
              <a:t>http://inside.senecacollege.ca/mylearning </a:t>
            </a:r>
            <a:r>
              <a:rPr lang="en-CA" b="0" dirty="0"/>
              <a:t>more info at https://seneca.libanswers.com/faq/195592</a:t>
            </a:r>
          </a:p>
          <a:p>
            <a:r>
              <a:rPr lang="en-US" b="0" dirty="0"/>
              <a:t>http://library.senecacollege.ca/Find_Articles/Purls/LinkedInLearning_PURL.pdf</a:t>
            </a:r>
          </a:p>
        </p:txBody>
      </p:sp>
      <p:sp>
        <p:nvSpPr>
          <p:cNvPr id="4" name="Slide Number Placeholder 3"/>
          <p:cNvSpPr>
            <a:spLocks noGrp="1"/>
          </p:cNvSpPr>
          <p:nvPr>
            <p:ph type="sldNum" sz="quarter" idx="10"/>
          </p:nvPr>
        </p:nvSpPr>
        <p:spPr/>
        <p:txBody>
          <a:bodyPr/>
          <a:lstStyle/>
          <a:p>
            <a:fld id="{6CE49CAB-11E7-4E46-B3A8-B9759289B5BF}" type="slidenum">
              <a:rPr lang="en-US" smtClean="0"/>
              <a:t>30</a:t>
            </a:fld>
            <a:endParaRPr lang="en-US"/>
          </a:p>
        </p:txBody>
      </p:sp>
    </p:spTree>
    <p:extLst>
      <p:ext uri="{BB962C8B-B14F-4D97-AF65-F5344CB8AC3E}">
        <p14:creationId xmlns:p14="http://schemas.microsoft.com/office/powerpoint/2010/main" val="523348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70C0"/>
                </a:solidFill>
              </a:rPr>
              <a:t>Interpreted Languages do not require compilation before being run. Some OS have local optimizations to improve performance especially for JavaScript.</a:t>
            </a:r>
            <a:endParaRPr lang="en-CA" sz="1200" dirty="0">
              <a:solidFill>
                <a:srgbClr val="0070C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interpreted languages are "dynamically typed" which means that variables and values are classified into types (alpha or numeric) </a:t>
            </a:r>
            <a:r>
              <a:rPr lang="en-CA" sz="1200" b="1" i="0" kern="1200" dirty="0">
                <a:solidFill>
                  <a:schemeClr val="tx1"/>
                </a:solidFill>
                <a:effectLst/>
                <a:latin typeface="+mn-lt"/>
                <a:ea typeface="+mn-ea"/>
                <a:cs typeface="+mn-cs"/>
              </a:rPr>
              <a:t>at run time. This is part of their flexibility.</a:t>
            </a:r>
          </a:p>
          <a:p>
            <a:endParaRPr lang="en-CA" sz="1200" dirty="0">
              <a:solidFill>
                <a:srgbClr val="0070C0"/>
              </a:solidFill>
            </a:endParaRPr>
          </a:p>
          <a:p>
            <a:r>
              <a:rPr lang="en-CA" sz="1200" dirty="0">
                <a:solidFill>
                  <a:srgbClr val="0070C0"/>
                </a:solidFill>
              </a:rPr>
              <a:t>In depth discussion at https://stackoverflow.com/questions/2998215/if-python-is-interpreted-what-are-pyc-files </a:t>
            </a:r>
          </a:p>
          <a:p>
            <a:endParaRPr lang="en-CA" sz="1200" dirty="0">
              <a:solidFill>
                <a:srgbClr val="0070C0"/>
              </a:solidFill>
            </a:endParaRPr>
          </a:p>
          <a:p>
            <a:r>
              <a:rPr lang="en-CA" sz="1200" dirty="0">
                <a:solidFill>
                  <a:srgbClr val="0070C0"/>
                </a:solidFill>
              </a:rPr>
              <a:t>Command Language  Interpreter (CLI) is often confounded with </a:t>
            </a:r>
            <a:r>
              <a:rPr lang="en-CA" sz="1200" b="1" i="0" kern="1200" dirty="0">
                <a:solidFill>
                  <a:schemeClr val="tx1"/>
                </a:solidFill>
                <a:effectLst/>
                <a:latin typeface="+mn-lt"/>
                <a:ea typeface="+mn-ea"/>
                <a:cs typeface="+mn-cs"/>
              </a:rPr>
              <a:t>CLI</a:t>
            </a:r>
            <a:r>
              <a:rPr lang="en-CA" sz="1200" b="0" i="0" kern="1200" dirty="0">
                <a:solidFill>
                  <a:schemeClr val="tx1"/>
                </a:solidFill>
                <a:effectLst/>
                <a:latin typeface="+mn-lt"/>
                <a:ea typeface="+mn-ea"/>
                <a:cs typeface="+mn-cs"/>
              </a:rPr>
              <a:t> (</a:t>
            </a:r>
            <a:r>
              <a:rPr lang="en-CA" sz="1200" b="1" i="0" kern="1200" dirty="0">
                <a:solidFill>
                  <a:schemeClr val="tx1"/>
                </a:solidFill>
                <a:effectLst/>
                <a:latin typeface="+mn-lt"/>
                <a:ea typeface="+mn-ea"/>
                <a:cs typeface="+mn-cs"/>
              </a:rPr>
              <a:t>command line interface</a:t>
            </a:r>
            <a:r>
              <a:rPr lang="en-CA" sz="1200" b="0" i="0" kern="1200" dirty="0">
                <a:solidFill>
                  <a:schemeClr val="tx1"/>
                </a:solidFill>
                <a:effectLst/>
                <a:latin typeface="+mn-lt"/>
                <a:ea typeface="+mn-ea"/>
                <a:cs typeface="+mn-cs"/>
              </a:rPr>
              <a:t>). The latter is just a text-based terminal prompt &gt; </a:t>
            </a:r>
          </a:p>
          <a:p>
            <a:r>
              <a:rPr lang="en-CA" sz="1200" b="0" i="0" kern="1200" dirty="0">
                <a:solidFill>
                  <a:schemeClr val="tx1"/>
                </a:solidFill>
                <a:effectLst/>
                <a:latin typeface="+mn-lt"/>
                <a:ea typeface="+mn-ea"/>
                <a:cs typeface="+mn-cs"/>
              </a:rPr>
              <a:t>if you’re serious about being a sysadmin, you don’t spend your day clicking things in a GUI, you run your network from a command line.</a:t>
            </a:r>
          </a:p>
          <a:p>
            <a:r>
              <a:rPr lang="en-CA" sz="1200" b="0" i="0" kern="1200" dirty="0">
                <a:solidFill>
                  <a:schemeClr val="tx1"/>
                </a:solidFill>
                <a:effectLst/>
                <a:latin typeface="+mn-lt"/>
                <a:ea typeface="+mn-ea"/>
                <a:cs typeface="+mn-cs"/>
              </a:rPr>
              <a:t>Used for system and job task automation.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a:t>
            </a:r>
            <a:r>
              <a:rPr lang="en-CA" sz="1200" b="0" i="0" kern="1200" dirty="0">
                <a:solidFill>
                  <a:schemeClr val="tx1"/>
                </a:solidFill>
                <a:effectLst/>
                <a:latin typeface="+mn-lt"/>
                <a:ea typeface="+mn-ea"/>
                <a:cs typeface="+mn-cs"/>
              </a:rPr>
              <a:t>QL is a domain specific language, that being databases. SQL is a </a:t>
            </a:r>
            <a:r>
              <a:rPr lang="en-CA" sz="1200" b="1" i="0" kern="1200" dirty="0">
                <a:solidFill>
                  <a:schemeClr val="tx1"/>
                </a:solidFill>
                <a:effectLst/>
                <a:latin typeface="+mn-lt"/>
                <a:ea typeface="+mn-ea"/>
                <a:cs typeface="+mn-cs"/>
              </a:rPr>
              <a:t>declarative</a:t>
            </a:r>
            <a:r>
              <a:rPr lang="en-CA" sz="1200" b="0" i="0" kern="1200" dirty="0">
                <a:solidFill>
                  <a:schemeClr val="tx1"/>
                </a:solidFill>
                <a:effectLst/>
                <a:latin typeface="+mn-lt"/>
                <a:ea typeface="+mn-ea"/>
                <a:cs typeface="+mn-cs"/>
              </a:rPr>
              <a:t> languages in which you tell the computer </a:t>
            </a:r>
            <a:r>
              <a:rPr lang="en-CA" sz="1200" b="0" i="1" kern="1200" dirty="0">
                <a:solidFill>
                  <a:schemeClr val="tx1"/>
                </a:solidFill>
                <a:effectLst/>
                <a:latin typeface="+mn-lt"/>
                <a:ea typeface="+mn-ea"/>
                <a:cs typeface="+mn-cs"/>
              </a:rPr>
              <a:t>what</a:t>
            </a:r>
            <a:r>
              <a:rPr lang="en-CA" sz="1200" b="0" i="0" kern="1200" dirty="0">
                <a:solidFill>
                  <a:schemeClr val="tx1"/>
                </a:solidFill>
                <a:effectLst/>
                <a:latin typeface="+mn-lt"/>
                <a:ea typeface="+mn-ea"/>
                <a:cs typeface="+mn-cs"/>
              </a:rPr>
              <a:t> to do, not how. E.g. create a Table with these Columns… The DB itself has its own internal code that determines exactly how it is done. </a:t>
            </a:r>
          </a:p>
          <a:p>
            <a:endParaRPr lang="en-US" sz="1200" b="0" i="0" kern="1200" dirty="0">
              <a:solidFill>
                <a:schemeClr val="tx1"/>
              </a:solidFill>
              <a:effectLst/>
              <a:latin typeface="+mn-lt"/>
              <a:ea typeface="+mn-ea"/>
              <a:cs typeface="+mn-cs"/>
            </a:endParaRPr>
          </a:p>
          <a:p>
            <a:endParaRPr lang="en-US" dirty="0"/>
          </a:p>
          <a:p>
            <a:r>
              <a:rPr lang="en-CA" dirty="0">
                <a:latin typeface="Consolas" panose="020B0609020204030204" pitchFamily="49" charset="0"/>
              </a:rPr>
              <a:t>&lt;!DOCTYPE HTML&gt;</a:t>
            </a:r>
          </a:p>
          <a:p>
            <a:r>
              <a:rPr lang="en-CA" dirty="0">
                <a:latin typeface="Consolas" panose="020B0609020204030204" pitchFamily="49" charset="0"/>
              </a:rPr>
              <a:t>&lt;html&gt;</a:t>
            </a:r>
          </a:p>
          <a:p>
            <a:r>
              <a:rPr lang="en-CA" dirty="0">
                <a:latin typeface="Consolas" panose="020B0609020204030204" pitchFamily="49" charset="0"/>
              </a:rPr>
              <a:t>    &lt;head&gt;</a:t>
            </a:r>
          </a:p>
          <a:p>
            <a:r>
              <a:rPr lang="en-CA" dirty="0">
                <a:latin typeface="Consolas" panose="020B0609020204030204" pitchFamily="49" charset="0"/>
              </a:rPr>
              <a:t>        &lt;title&gt;Domain-specific scripting examples&lt;/title&gt;</a:t>
            </a:r>
          </a:p>
          <a:p>
            <a:r>
              <a:rPr lang="en-CA" dirty="0">
                <a:latin typeface="Consolas" panose="020B0609020204030204" pitchFamily="49" charset="0"/>
              </a:rPr>
              <a:t>    &lt;/head&gt;</a:t>
            </a:r>
          </a:p>
          <a:p>
            <a:r>
              <a:rPr lang="en-CA" dirty="0">
                <a:latin typeface="Consolas" panose="020B0609020204030204" pitchFamily="49" charset="0"/>
              </a:rPr>
              <a:t>    &lt;body&gt;</a:t>
            </a:r>
          </a:p>
          <a:p>
            <a:r>
              <a:rPr lang="en-US" dirty="0">
                <a:latin typeface="Consolas" panose="020B0609020204030204" pitchFamily="49" charset="0"/>
              </a:rPr>
              <a:t>        </a:t>
            </a:r>
            <a:r>
              <a:rPr lang="en-CA" dirty="0">
                <a:latin typeface="Consolas" panose="020B0609020204030204" pitchFamily="49" charset="0"/>
              </a:rPr>
              <a:t>&lt;!–– PHP script in an HTML file ––&gt;</a:t>
            </a:r>
          </a:p>
          <a:p>
            <a:r>
              <a:rPr lang="en-CA" dirty="0">
                <a:latin typeface="Consolas" panose="020B0609020204030204" pitchFamily="49" charset="0"/>
              </a:rPr>
              <a:t>        &lt;?</a:t>
            </a:r>
            <a:r>
              <a:rPr lang="en-CA" dirty="0" err="1">
                <a:latin typeface="Consolas" panose="020B0609020204030204" pitchFamily="49" charset="0"/>
              </a:rPr>
              <a:t>php</a:t>
            </a:r>
            <a:endParaRPr lang="en-CA" dirty="0">
              <a:latin typeface="Consolas" panose="020B0609020204030204" pitchFamily="49" charset="0"/>
            </a:endParaRPr>
          </a:p>
          <a:p>
            <a:r>
              <a:rPr lang="en-CA" dirty="0">
                <a:latin typeface="Consolas" panose="020B0609020204030204" pitchFamily="49" charset="0"/>
              </a:rPr>
              <a:t>            echo "Hi, I'm a PHP script!";</a:t>
            </a:r>
          </a:p>
          <a:p>
            <a:r>
              <a:rPr lang="en-CA" dirty="0">
                <a:latin typeface="Consolas" panose="020B0609020204030204" pitchFamily="49" charset="0"/>
              </a:rPr>
              <a:t>        ?&gt;</a:t>
            </a:r>
          </a:p>
          <a:p>
            <a:endParaRPr lang="en-CA" dirty="0">
              <a:latin typeface="Consolas" panose="020B0609020204030204" pitchFamily="49" charset="0"/>
            </a:endParaRPr>
          </a:p>
          <a:p>
            <a:r>
              <a:rPr lang="en-US" dirty="0">
                <a:latin typeface="Consolas" panose="020B0609020204030204" pitchFamily="49" charset="0"/>
              </a:rPr>
              <a:t>        </a:t>
            </a:r>
            <a:r>
              <a:rPr lang="en-CA" dirty="0">
                <a:latin typeface="Consolas" panose="020B0609020204030204" pitchFamily="49" charset="0"/>
              </a:rPr>
              <a:t>&lt;!–– JavaScript in an HTML file ––&gt;</a:t>
            </a:r>
          </a:p>
          <a:p>
            <a:r>
              <a:rPr lang="en-CA" dirty="0">
                <a:latin typeface="Consolas" panose="020B0609020204030204" pitchFamily="49" charset="0"/>
              </a:rPr>
              <a:t>        &lt;script&gt; </a:t>
            </a:r>
          </a:p>
          <a:p>
            <a:r>
              <a:rPr lang="en-CA" dirty="0">
                <a:latin typeface="Consolas" panose="020B0609020204030204" pitchFamily="49" charset="0"/>
              </a:rPr>
              <a:t>            alert( 'Hello, world!' ); </a:t>
            </a:r>
          </a:p>
          <a:p>
            <a:r>
              <a:rPr lang="en-CA" dirty="0">
                <a:latin typeface="Consolas" panose="020B0609020204030204" pitchFamily="49" charset="0"/>
              </a:rPr>
              <a:t>        &lt;/script&gt; </a:t>
            </a:r>
          </a:p>
          <a:p>
            <a:endParaRPr lang="en-CA" dirty="0">
              <a:latin typeface="Consolas" panose="020B0609020204030204" pitchFamily="49" charset="0"/>
            </a:endParaRPr>
          </a:p>
          <a:p>
            <a:r>
              <a:rPr lang="en-CA" dirty="0">
                <a:latin typeface="Consolas" panose="020B0609020204030204" pitchFamily="49" charset="0"/>
              </a:rPr>
              <a:t>    &lt;/body&gt;</a:t>
            </a:r>
          </a:p>
          <a:p>
            <a:r>
              <a:rPr lang="en-CA" dirty="0">
                <a:latin typeface="Consolas" panose="020B0609020204030204" pitchFamily="49" charset="0"/>
              </a:rPr>
              <a:t>&lt;/html&gt;</a:t>
            </a:r>
            <a:endParaRPr lang="en-US" dirty="0">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31</a:t>
            </a:fld>
            <a:endParaRPr lang="en-US"/>
          </a:p>
        </p:txBody>
      </p:sp>
    </p:spTree>
    <p:extLst>
      <p:ext uri="{BB962C8B-B14F-4D97-AF65-F5344CB8AC3E}">
        <p14:creationId xmlns:p14="http://schemas.microsoft.com/office/powerpoint/2010/main" val="3521331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Write Once, Run Anywhere. The Bytecode is generic Java. The JVM – Java Virtual Machine – is unique to each platform (hardware &amp; OS). The JVM reads generic bytecode and translates those instructions into platform specific machine code that executes. Numerous JVMs optimize the bytecode (e.g. Just-In-Time compilers) for performance near to compiled languages but much faster than interpreted languages.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Variables statically typed at compile time: </a:t>
            </a:r>
            <a:r>
              <a:rPr lang="en-CA" sz="1200" b="0" i="0" kern="1200" dirty="0">
                <a:solidFill>
                  <a:schemeClr val="tx1"/>
                </a:solidFill>
                <a:effectLst/>
                <a:latin typeface="+mn-lt"/>
                <a:ea typeface="+mn-ea"/>
                <a:cs typeface="+mn-cs"/>
              </a:rPr>
              <a:t>It allows static (without running the program) detection of many programming errors quickly, reliably and automatically.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prevents run-time errors such as “cannot concatenate string + numeric values”. It also increases speed of execution. The system never has to think, “Now what kind of value is in this variable and can it be used the way the program has specified?” Neither does the programmer have to remember—</a:t>
            </a:r>
            <a:r>
              <a:rPr lang="en-US" i="1" dirty="0"/>
              <a:t>for sure—</a:t>
            </a:r>
            <a:r>
              <a:rPr lang="en-US" dirty="0"/>
              <a:t>when writing the code; if the programmer forgets, the compiler will catch the error. In the case of a type error with interpreted code, the user catches the error.</a:t>
            </a:r>
          </a:p>
          <a:p>
            <a:endParaRPr lang="en-US" dirty="0"/>
          </a:p>
          <a:p>
            <a:r>
              <a:rPr lang="en-US" dirty="0"/>
              <a:t>https://www.geeksforgeeks.org/language-processors-assembler-compiler-and-interpreter/</a:t>
            </a:r>
          </a:p>
        </p:txBody>
      </p:sp>
      <p:sp>
        <p:nvSpPr>
          <p:cNvPr id="4" name="Slide Number Placeholder 3"/>
          <p:cNvSpPr>
            <a:spLocks noGrp="1"/>
          </p:cNvSpPr>
          <p:nvPr>
            <p:ph type="sldNum" sz="quarter" idx="10"/>
          </p:nvPr>
        </p:nvSpPr>
        <p:spPr/>
        <p:txBody>
          <a:bodyPr/>
          <a:lstStyle/>
          <a:p>
            <a:fld id="{6CE49CAB-11E7-4E46-B3A8-B9759289B5BF}" type="slidenum">
              <a:rPr lang="en-US" smtClean="0"/>
              <a:t>32</a:t>
            </a:fld>
            <a:endParaRPr lang="en-US"/>
          </a:p>
        </p:txBody>
      </p:sp>
    </p:spTree>
    <p:extLst>
      <p:ext uri="{BB962C8B-B14F-4D97-AF65-F5344CB8AC3E}">
        <p14:creationId xmlns:p14="http://schemas.microsoft.com/office/powerpoint/2010/main" val="2179729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CA" dirty="0"/>
              <a:t>Dan Bricklin offers a brief history of computers from the programmer’s POV. He also tells his process of creating VisiCalc, the world’s first “Killer App” which is </a:t>
            </a:r>
          </a:p>
          <a:p>
            <a:r>
              <a:rPr lang="en-CA" dirty="0"/>
              <a:t>“any computer program that is so necessary or desirable that it proves the core value of some larger technology, such as computer hardware,</a:t>
            </a:r>
          </a:p>
          <a:p>
            <a:r>
              <a:rPr lang="en-CA" dirty="0"/>
              <a:t>In other words, consumers would buy the (usually expensive) hardware just to run that application.”</a:t>
            </a:r>
          </a:p>
          <a:p>
            <a:endParaRPr lang="en-CA" dirty="0"/>
          </a:p>
          <a:p>
            <a:r>
              <a:rPr lang="en-CA" dirty="0"/>
              <a:t>https://www.bbc.com/news/business-47802280</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33</a:t>
            </a:fld>
            <a:endParaRPr lang="en-US"/>
          </a:p>
        </p:txBody>
      </p:sp>
    </p:spTree>
    <p:extLst>
      <p:ext uri="{BB962C8B-B14F-4D97-AF65-F5344CB8AC3E}">
        <p14:creationId xmlns:p14="http://schemas.microsoft.com/office/powerpoint/2010/main" val="3516249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https://dl-acm-org.libaccess.senecacollege.ca/doi/pdf</a:t>
            </a:r>
            <a:r>
              <a:rPr lang="en-CA"/>
              <a:t>/10.1145/1283920.1283929</a:t>
            </a:r>
            <a:endParaRPr lang="en-CA" dirty="0"/>
          </a:p>
        </p:txBody>
      </p:sp>
      <p:sp>
        <p:nvSpPr>
          <p:cNvPr id="4" name="Slide Number Placeholder 3"/>
          <p:cNvSpPr>
            <a:spLocks noGrp="1"/>
          </p:cNvSpPr>
          <p:nvPr>
            <p:ph type="sldNum" sz="quarter" idx="5"/>
          </p:nvPr>
        </p:nvSpPr>
        <p:spPr/>
        <p:txBody>
          <a:bodyPr/>
          <a:lstStyle/>
          <a:p>
            <a:fld id="{6CE49CAB-11E7-4E46-B3A8-B9759289B5BF}" type="slidenum">
              <a:rPr lang="en-US" smtClean="0"/>
              <a:t>34</a:t>
            </a:fld>
            <a:endParaRPr lang="en-US"/>
          </a:p>
        </p:txBody>
      </p:sp>
    </p:spTree>
    <p:extLst>
      <p:ext uri="{BB962C8B-B14F-4D97-AF65-F5344CB8AC3E}">
        <p14:creationId xmlns:p14="http://schemas.microsoft.com/office/powerpoint/2010/main" val="13452359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US" dirty="0"/>
              <a:t>Plain text &lt;tagged&gt; scripts that describe data and presentation.</a:t>
            </a:r>
          </a:p>
          <a:p>
            <a:endParaRPr lang="en-US" dirty="0"/>
          </a:p>
          <a:p>
            <a:r>
              <a:rPr lang="en-US" dirty="0"/>
              <a:t>DOM = Document Object Model for HTML and XML described documents. </a:t>
            </a:r>
          </a:p>
          <a:p>
            <a:endParaRPr lang="en-US" dirty="0"/>
          </a:p>
          <a:p>
            <a:r>
              <a:rPr lang="en-CA" sz="1200" b="1" i="0" kern="1200" dirty="0">
                <a:solidFill>
                  <a:schemeClr val="tx1"/>
                </a:solidFill>
                <a:effectLst/>
                <a:latin typeface="+mn-lt"/>
                <a:ea typeface="+mn-ea"/>
                <a:cs typeface="+mn-cs"/>
              </a:rPr>
              <a:t>You can shoot yourself in the foot with HTML by clicking on the Anchor tag that says "click here"</a:t>
            </a:r>
          </a:p>
          <a:p>
            <a:r>
              <a:rPr lang="en-CA" sz="1200" b="1" i="0" kern="1200" dirty="0">
                <a:solidFill>
                  <a:schemeClr val="tx1"/>
                </a:solidFill>
                <a:effectLst/>
                <a:latin typeface="+mn-lt"/>
                <a:ea typeface="+mn-ea"/>
                <a:cs typeface="+mn-cs"/>
              </a:rPr>
              <a:t>&lt;A HREF="shoot://yourself/~foot"&gt;click here&lt;/A&gt;</a:t>
            </a:r>
          </a:p>
          <a:p>
            <a:r>
              <a:rPr lang="en-CA" sz="1200" b="1" i="0" kern="1200" dirty="0">
                <a:solidFill>
                  <a:schemeClr val="tx1"/>
                </a:solidFill>
                <a:effectLst/>
                <a:latin typeface="+mn-lt"/>
                <a:ea typeface="+mn-ea"/>
                <a:cs typeface="+mn-cs"/>
              </a:rPr>
              <a:t>The result of that click suggests it shot 404 feet but you still have two. However, the browser window is crippled.</a:t>
            </a:r>
          </a:p>
          <a:p>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Do not correct people who say they "program" in HTML, CSS, XML. Let them think that. You need those people when designing web applications.</a:t>
            </a:r>
            <a:endParaRPr lang="en-US" b="0" dirty="0"/>
          </a:p>
        </p:txBody>
      </p:sp>
      <p:sp>
        <p:nvSpPr>
          <p:cNvPr id="4" name="Slide Number Placeholder 3"/>
          <p:cNvSpPr>
            <a:spLocks noGrp="1"/>
          </p:cNvSpPr>
          <p:nvPr>
            <p:ph type="sldNum" sz="quarter" idx="10"/>
          </p:nvPr>
        </p:nvSpPr>
        <p:spPr/>
        <p:txBody>
          <a:bodyPr/>
          <a:lstStyle/>
          <a:p>
            <a:fld id="{6CE49CAB-11E7-4E46-B3A8-B9759289B5BF}" type="slidenum">
              <a:rPr lang="en-US" smtClean="0"/>
              <a:t>35</a:t>
            </a:fld>
            <a:endParaRPr lang="en-US"/>
          </a:p>
        </p:txBody>
      </p:sp>
    </p:spTree>
    <p:extLst>
      <p:ext uri="{BB962C8B-B14F-4D97-AF65-F5344CB8AC3E}">
        <p14:creationId xmlns:p14="http://schemas.microsoft.com/office/powerpoint/2010/main" val="2939773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do care about the hardware inside the case, here are a few of the bits and pieces.</a:t>
            </a:r>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36</a:t>
            </a:fld>
            <a:endParaRPr lang="en-US"/>
          </a:p>
        </p:txBody>
      </p:sp>
    </p:spTree>
    <p:extLst>
      <p:ext uri="{BB962C8B-B14F-4D97-AF65-F5344CB8AC3E}">
        <p14:creationId xmlns:p14="http://schemas.microsoft.com/office/powerpoint/2010/main" val="9046056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6CE49CAB-11E7-4E46-B3A8-B9759289B5BF}" type="slidenum">
              <a:rPr lang="en-US" smtClean="0"/>
              <a:t>37</a:t>
            </a:fld>
            <a:endParaRPr lang="en-US"/>
          </a:p>
        </p:txBody>
      </p:sp>
    </p:spTree>
    <p:extLst>
      <p:ext uri="{BB962C8B-B14F-4D97-AF65-F5344CB8AC3E}">
        <p14:creationId xmlns:p14="http://schemas.microsoft.com/office/powerpoint/2010/main" val="193121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4</a:t>
            </a:fld>
            <a:endParaRPr lang="en-US"/>
          </a:p>
        </p:txBody>
      </p:sp>
    </p:spTree>
    <p:extLst>
      <p:ext uri="{BB962C8B-B14F-4D97-AF65-F5344CB8AC3E}">
        <p14:creationId xmlns:p14="http://schemas.microsoft.com/office/powerpoint/2010/main" val="2162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new idea can change how we think of the world. Watch this animation of our solar system…</a:t>
            </a:r>
          </a:p>
          <a:p>
            <a:pPr marL="0" indent="0">
              <a:buNone/>
            </a:pPr>
            <a:endParaRPr lang="en-US" dirty="0"/>
          </a:p>
          <a:p>
            <a:r>
              <a:rPr lang="en-CA" dirty="0"/>
              <a:t>“Discovery consists of seeing what everybody has seen and thinking what nobody has thought.”  Albert Szent-Gyorgyi (Nobel Prize for Medicine, 1937)</a:t>
            </a:r>
          </a:p>
          <a:p>
            <a:r>
              <a:rPr lang="en-CA" dirty="0"/>
              <a:t>Yet, it is very hard to think what no one has thought because:</a:t>
            </a:r>
          </a:p>
          <a:p>
            <a:r>
              <a:rPr lang="en-CA" dirty="0"/>
              <a:t>* “We see only what we know.” </a:t>
            </a:r>
            <a:r>
              <a:rPr lang="en-CA" dirty="0" err="1"/>
              <a:t>Geothe</a:t>
            </a:r>
            <a:r>
              <a:rPr lang="en-CA" dirty="0"/>
              <a:t> 1749-1832. German literature &amp; science author, statesman </a:t>
            </a:r>
            <a:endParaRPr lang="en-US" dirty="0"/>
          </a:p>
          <a:p>
            <a:r>
              <a:rPr lang="en-US" altLang="en-US" sz="1200" dirty="0"/>
              <a:t>* We do not see things as they are, we see things as </a:t>
            </a:r>
            <a:r>
              <a:rPr lang="en-US" altLang="en-US" sz="1200" i="1" dirty="0"/>
              <a:t>we</a:t>
            </a:r>
            <a:r>
              <a:rPr lang="en-US" altLang="en-US" sz="1200" dirty="0"/>
              <a:t> are.</a:t>
            </a:r>
          </a:p>
          <a:p>
            <a:endParaRPr lang="en-US" altLang="en-US" sz="1200" dirty="0"/>
          </a:p>
          <a:p>
            <a:r>
              <a:rPr lang="en-US" altLang="en-US" sz="1200" dirty="0"/>
              <a:t>500 years ago, people saw the sun rise in the east and set in the west. At night, they saw the moon and stars move about the sky. They believed that the earth was the center of the universe because they </a:t>
            </a:r>
            <a:r>
              <a:rPr lang="en-US" altLang="en-US" sz="1200" i="1" dirty="0"/>
              <a:t>saw </a:t>
            </a:r>
            <a:r>
              <a:rPr lang="en-US" altLang="en-US" sz="1200" dirty="0"/>
              <a:t>the celestial bodies revolve around the earth. But now, we believe the earth goes around the sun, that there is no center of the universe, and the sky looks…exactly the same to us as it did to our ancestors. The sun still rises in the east and sets in the west but everything is </a:t>
            </a:r>
            <a:r>
              <a:rPr lang="en-US" altLang="en-US" sz="1200" i="1" dirty="0"/>
              <a:t>different</a:t>
            </a:r>
            <a:r>
              <a:rPr lang="en-US" altLang="en-US" sz="1200" dirty="0"/>
              <a:t>. </a:t>
            </a:r>
            <a:r>
              <a:rPr lang="en-US" altLang="en-US" sz="1200" b="1" dirty="0"/>
              <a:t>We don’t believe what we see, we </a:t>
            </a:r>
            <a:r>
              <a:rPr lang="en-US" altLang="en-US" sz="1200" b="1" i="1" dirty="0"/>
              <a:t>see</a:t>
            </a:r>
            <a:r>
              <a:rPr lang="en-US" altLang="en-US" sz="1200" b="1" dirty="0"/>
              <a:t> what we </a:t>
            </a:r>
            <a:r>
              <a:rPr lang="en-US" altLang="en-US" sz="1200" b="1" i="1" dirty="0"/>
              <a:t>believe</a:t>
            </a:r>
            <a:r>
              <a:rPr lang="en-US" altLang="en-US" sz="1200" b="1" dirty="0"/>
              <a:t>. </a:t>
            </a:r>
          </a:p>
          <a:p>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development of computer hardware, software, and much else, proceeds like this. With every new invention and new discovery, we find out "</a:t>
            </a:r>
            <a:r>
              <a:rPr lang="en-CA" sz="1200" b="0" i="0" kern="1200" dirty="0">
                <a:solidFill>
                  <a:schemeClr val="tx1"/>
                </a:solidFill>
                <a:effectLst/>
                <a:latin typeface="+mn-lt"/>
                <a:ea typeface="+mn-ea"/>
                <a:cs typeface="+mn-cs"/>
              </a:rPr>
              <a:t>the future is not what it used to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hlinkClick r:id="rId3"/>
              </a:rPr>
              <a:t>https://quoteinvestigator.com/2012/12/06/future-not-used/</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a:defRPr/>
            </a:pPr>
            <a:r>
              <a:rPr lang="en-CA" dirty="0"/>
              <a:t>"We wanted to go to the moon, so we went there." – Muhammad </a:t>
            </a:r>
            <a:r>
              <a:rPr lang="en-CA" dirty="0" err="1"/>
              <a:t>Yunus</a:t>
            </a:r>
            <a:r>
              <a:rPr lang="en-CA" dirty="0"/>
              <a:t>, Nobel Peace Prize Laureate, 2006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 S. Eliot wrote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 shall not cease from exploration, and the end of all our exploring will be to arrive where we started and know the place for the first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“Only those who will risk going too far can possibly find out how far one can go.”</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you aren’t in over your head, how do you know how tall you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“What we call the beginning is often the end. And to make an end is to make a beginning. The end is where we start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very existence of libraries affords the best evidence that we may yet have hope for the future of man.”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“Where is the Life we have lost in living? Where is the wisdom we have lost in knowledge? Where is the knowledge we have lost in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“Success is relative. It is what we make of the mess we have made of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https://www.huffpost.com/entry/ts-eliot-quotes_n_3996010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Heliocentrism vs </a:t>
            </a:r>
            <a:r>
              <a:rPr lang="en-CA" sz="1200" b="0" i="0" kern="1200" dirty="0" err="1">
                <a:solidFill>
                  <a:schemeClr val="tx1"/>
                </a:solidFill>
                <a:effectLst/>
                <a:latin typeface="+mn-lt"/>
                <a:ea typeface="+mn-ea"/>
                <a:cs typeface="+mn-cs"/>
              </a:rPr>
              <a:t>Geocentrism</a:t>
            </a:r>
            <a:r>
              <a:rPr lang="en-CA" sz="1200" b="0" i="0" kern="1200" dirty="0">
                <a:solidFill>
                  <a:schemeClr val="tx1"/>
                </a:solidFill>
                <a:effectLst/>
                <a:latin typeface="+mn-lt"/>
                <a:ea typeface="+mn-ea"/>
                <a:cs typeface="+mn-cs"/>
              </a:rPr>
              <a:t>, an 11 second animation (conceptually if not astronomically, accurate)</a:t>
            </a:r>
          </a:p>
          <a:p>
            <a:r>
              <a:rPr lang="en-CA" dirty="0"/>
              <a:t>https://www.youtube.com/watch?v=waexG16WZrE</a:t>
            </a:r>
          </a:p>
          <a:p>
            <a:r>
              <a:rPr lang="en-CA" dirty="0"/>
              <a:t>https://www.wired.com/2014/04/how-do-we-know-the-earth-orbits-the-sun/</a:t>
            </a:r>
          </a:p>
          <a:p>
            <a:endParaRPr lang="en-US" dirty="0"/>
          </a:p>
        </p:txBody>
      </p:sp>
      <p:sp>
        <p:nvSpPr>
          <p:cNvPr id="4" name="Slide Number Placeholder 3"/>
          <p:cNvSpPr>
            <a:spLocks noGrp="1"/>
          </p:cNvSpPr>
          <p:nvPr>
            <p:ph type="sldNum" sz="quarter" idx="10"/>
          </p:nvPr>
        </p:nvSpPr>
        <p:spPr/>
        <p:txBody>
          <a:bodyPr/>
          <a:lstStyle/>
          <a:p>
            <a:fld id="{6CE49CAB-11E7-4E46-B3A8-B9759289B5BF}" type="slidenum">
              <a:rPr lang="en-US" smtClean="0"/>
              <a:t>5</a:t>
            </a:fld>
            <a:endParaRPr lang="en-US"/>
          </a:p>
        </p:txBody>
      </p:sp>
    </p:spTree>
    <p:extLst>
      <p:ext uri="{BB962C8B-B14F-4D97-AF65-F5344CB8AC3E}">
        <p14:creationId xmlns:p14="http://schemas.microsoft.com/office/powerpoint/2010/main" val="169281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1200" kern="1200" spc="-100" dirty="0">
                <a:solidFill>
                  <a:schemeClr val="tx2"/>
                </a:solidFill>
                <a:latin typeface="Franklin Gothic Demi" pitchFamily="34" charset="0"/>
                <a:ea typeface="+mn-ea"/>
                <a:cs typeface="+mn-cs"/>
              </a:rPr>
              <a:t>A new thing is invented:</a:t>
            </a:r>
          </a:p>
          <a:p>
            <a:r>
              <a:rPr lang="en-CA" dirty="0"/>
              <a:t>“But what ... is it good for?”, said by a very smart Engineer at the Advanced Computing Systems Division of IBM commenting on the microchip in 1968.</a:t>
            </a:r>
          </a:p>
          <a:p>
            <a:pPr marL="0" indent="0">
              <a:buNone/>
            </a:pPr>
            <a:endParaRPr lang="en-CA" dirty="0"/>
          </a:p>
          <a:p>
            <a:pPr marL="0" indent="0">
              <a:buNone/>
            </a:pPr>
            <a:r>
              <a:rPr lang="en-CA" dirty="0"/>
              <a:t>It is hard to see the future from the present. </a:t>
            </a:r>
          </a:p>
        </p:txBody>
      </p:sp>
      <p:sp>
        <p:nvSpPr>
          <p:cNvPr id="4" name="Slide Number Placeholder 3"/>
          <p:cNvSpPr>
            <a:spLocks noGrp="1"/>
          </p:cNvSpPr>
          <p:nvPr>
            <p:ph type="sldNum" sz="quarter" idx="10"/>
          </p:nvPr>
        </p:nvSpPr>
        <p:spPr/>
        <p:txBody>
          <a:bodyPr/>
          <a:lstStyle/>
          <a:p>
            <a:fld id="{6CE49CAB-11E7-4E46-B3A8-B9759289B5BF}" type="slidenum">
              <a:rPr lang="en-US" smtClean="0"/>
              <a:t>6</a:t>
            </a:fld>
            <a:endParaRPr lang="en-US"/>
          </a:p>
        </p:txBody>
      </p:sp>
    </p:spTree>
    <p:extLst>
      <p:ext uri="{BB962C8B-B14F-4D97-AF65-F5344CB8AC3E}">
        <p14:creationId xmlns:p14="http://schemas.microsoft.com/office/powerpoint/2010/main" val="83852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Counting</a:t>
            </a:r>
            <a:r>
              <a:rPr lang="en-US" dirty="0"/>
              <a:t> devices like the abacus have been around for about 5,000 years. Ten fingers and toes have been around even longer.</a:t>
            </a:r>
          </a:p>
          <a:p>
            <a:r>
              <a:rPr lang="en-US" b="1" dirty="0"/>
              <a:t>Calculating</a:t>
            </a:r>
            <a:r>
              <a:rPr lang="en-US" dirty="0"/>
              <a:t> devices were first invented in the 17</a:t>
            </a:r>
            <a:r>
              <a:rPr lang="en-US" baseline="30000" dirty="0"/>
              <a:t>th</a:t>
            </a:r>
            <a:r>
              <a:rPr lang="en-US" dirty="0"/>
              <a:t> C.</a:t>
            </a:r>
          </a:p>
          <a:p>
            <a:endParaRPr lang="en-US" dirty="0"/>
          </a:p>
          <a:p>
            <a:r>
              <a:rPr lang="en-CA" sz="1200" kern="1200" dirty="0">
                <a:solidFill>
                  <a:schemeClr val="tx1"/>
                </a:solidFill>
                <a:effectLst/>
                <a:latin typeface="+mn-lt"/>
                <a:ea typeface="+mn-ea"/>
                <a:cs typeface="+mn-cs"/>
              </a:rPr>
              <a:t>For many of us, </a:t>
            </a:r>
          </a:p>
          <a:p>
            <a:r>
              <a:rPr lang="en-CA" sz="1200" kern="1200" dirty="0">
                <a:solidFill>
                  <a:schemeClr val="tx1"/>
                </a:solidFill>
                <a:effectLst/>
                <a:latin typeface="+mn-lt"/>
                <a:ea typeface="+mn-ea"/>
                <a:cs typeface="+mn-cs"/>
              </a:rPr>
              <a:t>hardware is </a:t>
            </a:r>
            <a:r>
              <a:rPr lang="en-US" sz="1200" kern="1200" dirty="0">
                <a:solidFill>
                  <a:schemeClr val="tx1"/>
                </a:solidFill>
                <a:effectLst/>
                <a:latin typeface="+mn-lt"/>
                <a:ea typeface="+mn-ea"/>
                <a:cs typeface="+mn-cs"/>
              </a:rPr>
              <a:t>having the latest smartphone, </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hardware is </a:t>
            </a:r>
            <a:r>
              <a:rPr lang="en-US" sz="1200" kern="1200" dirty="0">
                <a:solidFill>
                  <a:schemeClr val="tx1"/>
                </a:solidFill>
                <a:effectLst/>
                <a:latin typeface="+mn-lt"/>
                <a:ea typeface="+mn-ea"/>
                <a:cs typeface="+mn-cs"/>
              </a:rPr>
              <a:t>all fast enough, it’s the network that is slow.</a:t>
            </a:r>
            <a:endParaRPr lang="en-CA" sz="1200" kern="1200" dirty="0">
              <a:solidFill>
                <a:schemeClr val="tx1"/>
              </a:solidFill>
              <a:effectLst/>
              <a:latin typeface="+mn-lt"/>
              <a:ea typeface="+mn-ea"/>
              <a:cs typeface="+mn-cs"/>
            </a:endParaRPr>
          </a:p>
          <a:p>
            <a:endParaRPr lang="en-US" dirty="0"/>
          </a:p>
          <a:p>
            <a:r>
              <a:rPr lang="en-US" dirty="0"/>
              <a:t>W</a:t>
            </a:r>
            <a:r>
              <a:rPr lang="en-CA" dirty="0"/>
              <a:t>hat follows is just a little perspective on computer history illustrated by major milestones.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 s</a:t>
            </a:r>
            <a:r>
              <a:rPr lang="en-CA" dirty="0" err="1"/>
              <a:t>ee</a:t>
            </a:r>
            <a:r>
              <a:rPr lang="en-CA" dirty="0"/>
              <a:t> http://io9.gizmodo.com/the-history-of-early-computing-machines-from-ancient-t-549202742 and a hundred other websites for more info.</a:t>
            </a:r>
          </a:p>
          <a:p>
            <a:r>
              <a:rPr lang="en-CA" dirty="0"/>
              <a:t>https://www.autodesk.com/products/eagle/blog/computers-around-century-ago/</a:t>
            </a:r>
          </a:p>
        </p:txBody>
      </p:sp>
      <p:sp>
        <p:nvSpPr>
          <p:cNvPr id="4" name="Slide Number Placeholder 3"/>
          <p:cNvSpPr>
            <a:spLocks noGrp="1"/>
          </p:cNvSpPr>
          <p:nvPr>
            <p:ph type="sldNum" sz="quarter" idx="10"/>
          </p:nvPr>
        </p:nvSpPr>
        <p:spPr/>
        <p:txBody>
          <a:bodyPr/>
          <a:lstStyle/>
          <a:p>
            <a:fld id="{6CE49CAB-11E7-4E46-B3A8-B9759289B5BF}" type="slidenum">
              <a:rPr lang="en-US" smtClean="0"/>
              <a:t>7</a:t>
            </a:fld>
            <a:endParaRPr lang="en-US"/>
          </a:p>
        </p:txBody>
      </p:sp>
    </p:spTree>
    <p:extLst>
      <p:ext uri="{BB962C8B-B14F-4D97-AF65-F5344CB8AC3E}">
        <p14:creationId xmlns:p14="http://schemas.microsoft.com/office/powerpoint/2010/main" val="1089801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Do you see any computers?</a:t>
            </a:r>
          </a:p>
          <a:p>
            <a:r>
              <a:rPr lang="en-CA" sz="1200" kern="1200" dirty="0">
                <a:solidFill>
                  <a:schemeClr val="tx1"/>
                </a:solidFill>
                <a:effectLst/>
                <a:latin typeface="+mn-lt"/>
                <a:ea typeface="+mn-ea"/>
                <a:cs typeface="+mn-cs"/>
              </a:rPr>
              <a:t>No? There are six of them…all with nice hairdos. The guy is likely the supervisor handing out assignments because he is not a good enough mathematician.</a:t>
            </a:r>
          </a:p>
          <a:p>
            <a:r>
              <a:rPr lang="en-CA" sz="1200" kern="1200" dirty="0">
                <a:solidFill>
                  <a:schemeClr val="tx1"/>
                </a:solidFill>
                <a:effectLst/>
                <a:latin typeface="+mn-lt"/>
                <a:ea typeface="+mn-ea"/>
                <a:cs typeface="+mn-cs"/>
              </a:rPr>
              <a:t>From the early 17</a:t>
            </a:r>
            <a:r>
              <a:rPr lang="en-CA" sz="1200" kern="1200" baseline="30000" dirty="0">
                <a:solidFill>
                  <a:schemeClr val="tx1"/>
                </a:solidFill>
                <a:effectLst/>
                <a:latin typeface="+mn-lt"/>
                <a:ea typeface="+mn-ea"/>
                <a:cs typeface="+mn-cs"/>
              </a:rPr>
              <a:t>th</a:t>
            </a:r>
            <a:r>
              <a:rPr lang="en-CA" sz="1200" kern="1200" dirty="0">
                <a:solidFill>
                  <a:schemeClr val="tx1"/>
                </a:solidFill>
                <a:effectLst/>
                <a:latin typeface="+mn-lt"/>
                <a:ea typeface="+mn-ea"/>
                <a:cs typeface="+mn-cs"/>
              </a:rPr>
              <a:t> C until the mid 20</a:t>
            </a:r>
            <a:r>
              <a:rPr lang="en-CA" sz="1200" kern="1200" baseline="30000" dirty="0">
                <a:solidFill>
                  <a:schemeClr val="tx1"/>
                </a:solidFill>
                <a:effectLst/>
                <a:latin typeface="+mn-lt"/>
                <a:ea typeface="+mn-ea"/>
                <a:cs typeface="+mn-cs"/>
              </a:rPr>
              <a:t>th</a:t>
            </a:r>
            <a:r>
              <a:rPr lang="en-CA" sz="1200" kern="1200" dirty="0">
                <a:solidFill>
                  <a:schemeClr val="tx1"/>
                </a:solidFill>
                <a:effectLst/>
                <a:latin typeface="+mn-lt"/>
                <a:ea typeface="+mn-ea"/>
                <a:cs typeface="+mn-cs"/>
              </a:rPr>
              <a:t> C, a computer was “one who computes”: a person who applied mathematical formulae procedurally to solve complex problems. </a:t>
            </a:r>
          </a:p>
          <a:p>
            <a:r>
              <a:rPr lang="en-CA" sz="1200" kern="1200" dirty="0">
                <a:solidFill>
                  <a:schemeClr val="tx1"/>
                </a:solidFill>
                <a:effectLst/>
                <a:latin typeface="+mn-lt"/>
                <a:ea typeface="+mn-ea"/>
                <a:cs typeface="+mn-cs"/>
              </a:rPr>
              <a:t>They used calculators (“</a:t>
            </a:r>
            <a:r>
              <a:rPr lang="en-CA" sz="1200" kern="1200" dirty="0" err="1">
                <a:solidFill>
                  <a:schemeClr val="tx1"/>
                </a:solidFill>
                <a:effectLst/>
                <a:latin typeface="+mn-lt"/>
                <a:ea typeface="+mn-ea"/>
                <a:cs typeface="+mn-cs"/>
              </a:rPr>
              <a:t>Friden</a:t>
            </a:r>
            <a:r>
              <a:rPr lang="en-CA" sz="1200" kern="1200" dirty="0">
                <a:solidFill>
                  <a:schemeClr val="tx1"/>
                </a:solidFill>
                <a:effectLst/>
                <a:latin typeface="+mn-lt"/>
                <a:ea typeface="+mn-ea"/>
                <a:cs typeface="+mn-cs"/>
              </a:rPr>
              <a:t>” in foreground) but people did the computing. Those people were usually women, in this case likely doing differential calculus. See the 2016 movie </a:t>
            </a:r>
            <a:r>
              <a:rPr lang="en-CA" sz="1200" i="1" kern="1200" dirty="0">
                <a:solidFill>
                  <a:schemeClr val="tx1"/>
                </a:solidFill>
                <a:effectLst/>
                <a:latin typeface="+mn-lt"/>
                <a:ea typeface="+mn-ea"/>
                <a:cs typeface="+mn-cs"/>
              </a:rPr>
              <a:t>Hidden Figures</a:t>
            </a:r>
            <a:r>
              <a:rPr lang="en-CA" sz="1200" kern="1200" dirty="0">
                <a:solidFill>
                  <a:schemeClr val="tx1"/>
                </a:solidFill>
                <a:effectLst/>
                <a:latin typeface="+mn-lt"/>
                <a:ea typeface="+mn-ea"/>
                <a:cs typeface="+mn-cs"/>
              </a:rPr>
              <a:t>.</a:t>
            </a:r>
          </a:p>
          <a:p>
            <a:r>
              <a:rPr lang="en-CA" sz="1200" u="sng" kern="1200" dirty="0">
                <a:solidFill>
                  <a:schemeClr val="tx1"/>
                </a:solidFill>
                <a:effectLst/>
                <a:latin typeface="+mn-lt"/>
                <a:ea typeface="+mn-ea"/>
                <a:cs typeface="+mn-cs"/>
              </a:rPr>
              <a:t>https://en.wikipedia.org/wiki/Human_computer</a:t>
            </a:r>
          </a:p>
          <a:p>
            <a:endParaRPr lang="en-CA" dirty="0"/>
          </a:p>
        </p:txBody>
      </p:sp>
      <p:sp>
        <p:nvSpPr>
          <p:cNvPr id="4" name="Slide Number Placeholder 3"/>
          <p:cNvSpPr>
            <a:spLocks noGrp="1"/>
          </p:cNvSpPr>
          <p:nvPr>
            <p:ph type="sldNum" sz="quarter" idx="10"/>
          </p:nvPr>
        </p:nvSpPr>
        <p:spPr/>
        <p:txBody>
          <a:bodyPr/>
          <a:lstStyle/>
          <a:p>
            <a:fld id="{6CE49CAB-11E7-4E46-B3A8-B9759289B5BF}" type="slidenum">
              <a:rPr lang="en-US" smtClean="0"/>
              <a:t>8</a:t>
            </a:fld>
            <a:endParaRPr lang="en-US"/>
          </a:p>
        </p:txBody>
      </p:sp>
    </p:spTree>
    <p:extLst>
      <p:ext uri="{BB962C8B-B14F-4D97-AF65-F5344CB8AC3E}">
        <p14:creationId xmlns:p14="http://schemas.microsoft.com/office/powerpoint/2010/main" val="165936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0" y="242888"/>
            <a:ext cx="4127500" cy="2322512"/>
          </a:xfrm>
        </p:spPr>
      </p:sp>
      <p:sp>
        <p:nvSpPr>
          <p:cNvPr id="3" name="Notes Placeholder 2"/>
          <p:cNvSpPr>
            <a:spLocks noGrp="1"/>
          </p:cNvSpPr>
          <p:nvPr>
            <p:ph type="body" idx="1"/>
          </p:nvPr>
        </p:nvSpPr>
        <p:spPr/>
        <p:txBody>
          <a:bodyPr/>
          <a:lstStyle/>
          <a:p>
            <a:r>
              <a:rPr lang="en-CA" dirty="0"/>
              <a:t>ENIAC is </a:t>
            </a:r>
            <a:r>
              <a:rPr lang="en-CA" b="0" dirty="0"/>
              <a:t>c</a:t>
            </a:r>
            <a:r>
              <a:rPr lang="en-CA" dirty="0"/>
              <a:t>onsidered the grandfather of computers, the </a:t>
            </a:r>
            <a:r>
              <a:rPr lang="en-CA" b="1" dirty="0"/>
              <a:t>world’s first all-digital, Turing-complete, general-purpose computer. It filled a 20-foot by 40-foot room, had 18,000 vacuum tubes, 3,000 switches, and weighed 60,000 pounds. </a:t>
            </a:r>
            <a:r>
              <a:rPr lang="en-CA" sz="1200" b="1" kern="1200" dirty="0">
                <a:solidFill>
                  <a:schemeClr val="tx1"/>
                </a:solidFill>
                <a:effectLst/>
                <a:latin typeface="+mn-lt"/>
                <a:ea typeface="+mn-ea"/>
                <a:cs typeface="+mn-cs"/>
              </a:rPr>
              <a:t>ENIAC took 20 seconds to do a</a:t>
            </a:r>
            <a:r>
              <a:rPr lang="en-US" sz="1200" b="1" kern="1200" dirty="0">
                <a:solidFill>
                  <a:schemeClr val="tx1"/>
                </a:solidFill>
                <a:effectLst/>
                <a:latin typeface="+mn-lt"/>
                <a:ea typeface="+mn-ea"/>
                <a:cs typeface="+mn-cs"/>
              </a:rPr>
              <a:t> </a:t>
            </a:r>
            <a:r>
              <a:rPr lang="en-CA" sz="1200" b="1" kern="1200" dirty="0">
                <a:solidFill>
                  <a:schemeClr val="tx1"/>
                </a:solidFill>
                <a:effectLst/>
                <a:latin typeface="+mn-lt"/>
                <a:ea typeface="+mn-ea"/>
                <a:cs typeface="+mn-cs"/>
              </a:rPr>
              <a:t>differential calculus problem that took a real computer in those days–a math expert with a calculator, usually a woman–20 hours to do. This is partly why "computing" was considered clerical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ENIAC was on the cover of Time magazine with the headline 'Giant Brains.' Today, the same computational power is used in greeting cards that play you a tune. Imagine the reaction if Time magazine had predicted: fifty years in the future, millions of hand-held, self-powered ENIACs will be bought for a few dollars at the corner store, used for 30 seconds and thrown away. No one would have believed you. Who could envision a microprocessor in a greeting card after seeing an ENIAC?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https://www.youtube.com/results?search_query=Women+of+ENIAC</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Programmers Betty Jennings (left) and Fran Bilas (right) operate the ENIAC's main control panel.</a:t>
            </a:r>
            <a:r>
              <a:rPr lang="en-CA" sz="1200" b="0" i="0" kern="1200" dirty="0">
                <a:solidFill>
                  <a:schemeClr val="tx1"/>
                </a:solidFill>
                <a:effectLst/>
                <a:latin typeface="+mn-lt"/>
                <a:ea typeface="+mn-ea"/>
                <a:cs typeface="+mn-cs"/>
              </a:rPr>
              <a:t> Six women mathematicians {</a:t>
            </a:r>
            <a:r>
              <a:rPr lang="en-CA" dirty="0"/>
              <a:t>Kathleen McNulty Mauchly Antonelli, Jean Jennings </a:t>
            </a:r>
            <a:r>
              <a:rPr lang="en-CA" dirty="0" err="1"/>
              <a:t>Bartik</a:t>
            </a:r>
            <a:r>
              <a:rPr lang="en-CA" dirty="0"/>
              <a:t>, Frances Snyder </a:t>
            </a:r>
            <a:r>
              <a:rPr lang="en-CA" dirty="0" err="1"/>
              <a:t>Holberton</a:t>
            </a:r>
            <a:r>
              <a:rPr lang="en-CA" dirty="0"/>
              <a:t>, </a:t>
            </a:r>
            <a:r>
              <a:rPr lang="en-CA" dirty="0" err="1"/>
              <a:t>Marlyn</a:t>
            </a:r>
            <a:r>
              <a:rPr lang="en-CA" dirty="0"/>
              <a:t> </a:t>
            </a:r>
            <a:r>
              <a:rPr lang="en-CA" dirty="0" err="1"/>
              <a:t>Wescoff</a:t>
            </a:r>
            <a:r>
              <a:rPr lang="en-CA" dirty="0"/>
              <a:t> Meltzer, Frances Bilas Spence, Ruth Lichterman Teitelbaum</a:t>
            </a:r>
            <a:r>
              <a:rPr lang="en-CA" sz="1200" b="0" i="0" kern="1200" dirty="0">
                <a:solidFill>
                  <a:schemeClr val="tx1"/>
                </a:solidFill>
                <a:effectLst/>
                <a:latin typeface="+mn-lt"/>
                <a:ea typeface="+mn-ea"/>
                <a:cs typeface="+mn-cs"/>
              </a:rPr>
              <a:t>}, known as the ENIAC Six, programmed the ENIAC by laboriously setting switches and plugging cables. </a:t>
            </a:r>
            <a:r>
              <a:rPr lang="en-CA" sz="1200" b="1" i="0" kern="1200" dirty="0">
                <a:solidFill>
                  <a:schemeClr val="tx1"/>
                </a:solidFill>
                <a:effectLst/>
                <a:latin typeface="+mn-lt"/>
                <a:ea typeface="+mn-ea"/>
                <a:cs typeface="+mn-cs"/>
              </a:rPr>
              <a:t>There was no manual how to use the ENIAC</a:t>
            </a:r>
            <a:r>
              <a:rPr lang="en-CA" sz="1200" b="0" i="0" kern="1200" dirty="0">
                <a:solidFill>
                  <a:schemeClr val="tx1"/>
                </a:solidFill>
                <a:effectLst/>
                <a:latin typeface="+mn-lt"/>
                <a:ea typeface="+mn-ea"/>
                <a:cs typeface="+mn-cs"/>
              </a:rPr>
              <a:t>, only </a:t>
            </a:r>
            <a:r>
              <a:rPr lang="en-CA" dirty="0"/>
              <a:t>blueprints and wiring diagrams</a:t>
            </a:r>
            <a:r>
              <a:rPr lang="en-CA" sz="1200" b="0" i="0" kern="1200" dirty="0">
                <a:solidFill>
                  <a:schemeClr val="tx1"/>
                </a:solidFill>
                <a:effectLst/>
                <a:latin typeface="+mn-lt"/>
                <a:ea typeface="+mn-ea"/>
                <a:cs typeface="+mn-cs"/>
              </a:rPr>
              <a:t>. They </a:t>
            </a:r>
            <a:r>
              <a:rPr lang="en-CA" sz="1200" b="1" i="0" kern="1200" dirty="0">
                <a:solidFill>
                  <a:schemeClr val="tx1"/>
                </a:solidFill>
                <a:effectLst/>
                <a:latin typeface="+mn-lt"/>
                <a:ea typeface="+mn-ea"/>
                <a:cs typeface="+mn-cs"/>
              </a:rPr>
              <a:t>invented modular programming and subroutines.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Frances </a:t>
            </a:r>
            <a:r>
              <a:rPr lang="en-CA" sz="1200" b="1" i="0" kern="1200" dirty="0" err="1">
                <a:solidFill>
                  <a:schemeClr val="tx1"/>
                </a:solidFill>
                <a:effectLst/>
                <a:latin typeface="+mn-lt"/>
                <a:ea typeface="+mn-ea"/>
                <a:cs typeface="+mn-cs"/>
              </a:rPr>
              <a:t>Holberton</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(nee Snyder) later </a:t>
            </a:r>
            <a:r>
              <a:rPr lang="en-CA" sz="1200" b="1" i="0" kern="1200" dirty="0">
                <a:solidFill>
                  <a:schemeClr val="tx1"/>
                </a:solidFill>
                <a:effectLst/>
                <a:latin typeface="+mn-lt"/>
                <a:ea typeface="+mn-ea"/>
                <a:cs typeface="+mn-cs"/>
              </a:rPr>
              <a:t>developed </a:t>
            </a:r>
            <a:r>
              <a:rPr lang="en-CA" sz="1200" b="0" i="0" kern="1200" dirty="0">
                <a:solidFill>
                  <a:schemeClr val="tx1"/>
                </a:solidFill>
                <a:effectLst/>
                <a:latin typeface="+mn-lt"/>
                <a:ea typeface="+mn-ea"/>
                <a:cs typeface="+mn-cs"/>
              </a:rPr>
              <a:t>the </a:t>
            </a:r>
            <a:r>
              <a:rPr lang="en-CA" sz="1200" b="1" i="0" kern="1200" dirty="0">
                <a:solidFill>
                  <a:schemeClr val="tx1"/>
                </a:solidFill>
                <a:effectLst/>
                <a:latin typeface="+mn-lt"/>
                <a:ea typeface="+mn-ea"/>
                <a:cs typeface="+mn-cs"/>
              </a:rPr>
              <a:t>first data sorting algorithm </a:t>
            </a:r>
            <a:r>
              <a:rPr lang="en-CA" sz="1200" b="0" i="0" kern="1200" dirty="0">
                <a:solidFill>
                  <a:schemeClr val="tx1"/>
                </a:solidFill>
                <a:effectLst/>
                <a:latin typeface="+mn-lt"/>
                <a:ea typeface="+mn-ea"/>
                <a:cs typeface="+mn-cs"/>
              </a:rPr>
              <a:t>which greatly simplified a common but laborious task, she </a:t>
            </a:r>
            <a:r>
              <a:rPr lang="en-CA" dirty="0"/>
              <a:t>developed the </a:t>
            </a:r>
            <a:r>
              <a:rPr lang="en-CA" b="1" dirty="0"/>
              <a:t>decision tree for the binary sort function</a:t>
            </a:r>
            <a:r>
              <a:rPr lang="en-CA" sz="1200" b="1" i="0" kern="1200" dirty="0">
                <a:solidFill>
                  <a:schemeClr val="tx1"/>
                </a:solidFill>
                <a:effectLst/>
                <a:latin typeface="+mn-lt"/>
                <a:ea typeface="+mn-ea"/>
                <a:cs typeface="+mn-cs"/>
              </a:rPr>
              <a:t>; her </a:t>
            </a:r>
            <a:r>
              <a:rPr lang="en-CA" b="1" dirty="0"/>
              <a:t>sort-merge generator </a:t>
            </a:r>
            <a:r>
              <a:rPr lang="en-CA" b="1" i="1" dirty="0"/>
              <a:t>"inspired the first ideas about compilation"; </a:t>
            </a:r>
            <a:r>
              <a:rPr lang="en-CA" b="1" i="0" dirty="0"/>
              <a:t>she invented breakpoints for computer debugging</a:t>
            </a:r>
            <a:r>
              <a:rPr lang="en-CA" sz="1200" b="1"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developed the C-10 </a:t>
            </a:r>
            <a:r>
              <a:rPr lang="en-CA" sz="1200" b="1" i="0" kern="1200" dirty="0">
                <a:solidFill>
                  <a:schemeClr val="tx1"/>
                </a:solidFill>
                <a:effectLst/>
                <a:latin typeface="+mn-lt"/>
                <a:ea typeface="+mn-ea"/>
                <a:cs typeface="+mn-cs"/>
              </a:rPr>
              <a:t>instruction set </a:t>
            </a:r>
            <a:r>
              <a:rPr lang="en-CA" sz="1200" b="0" i="0" kern="1200" dirty="0">
                <a:solidFill>
                  <a:schemeClr val="tx1"/>
                </a:solidFill>
                <a:effectLst/>
                <a:latin typeface="+mn-lt"/>
                <a:ea typeface="+mn-ea"/>
                <a:cs typeface="+mn-cs"/>
              </a:rPr>
              <a:t>for BINAC said by Grace Hopper to be </a:t>
            </a:r>
            <a:r>
              <a:rPr lang="en-CA" sz="1200" b="1" i="0" kern="1200" dirty="0">
                <a:solidFill>
                  <a:schemeClr val="tx1"/>
                </a:solidFill>
                <a:effectLst/>
                <a:latin typeface="+mn-lt"/>
                <a:ea typeface="+mn-ea"/>
                <a:cs typeface="+mn-cs"/>
              </a:rPr>
              <a:t>"the basis for all subsequent programming languages</a:t>
            </a:r>
            <a:r>
              <a:rPr lang="en-CA" sz="1200" b="0" i="0" kern="1200" dirty="0">
                <a:solidFill>
                  <a:schemeClr val="tx1"/>
                </a:solidFill>
                <a:effectLst/>
                <a:latin typeface="+mn-lt"/>
                <a:ea typeface="+mn-ea"/>
                <a:cs typeface="+mn-cs"/>
              </a:rPr>
              <a:t>" (Grace also said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"was the best programmer" that she had ever known. </a:t>
            </a:r>
            <a:r>
              <a:rPr lang="en-CA" sz="1200" b="0" i="0" kern="1200" dirty="0" err="1">
                <a:solidFill>
                  <a:schemeClr val="tx1"/>
                </a:solidFill>
                <a:effectLst/>
                <a:latin typeface="+mn-lt"/>
                <a:ea typeface="+mn-ea"/>
                <a:cs typeface="+mn-cs"/>
              </a:rPr>
              <a:t>Holberton</a:t>
            </a:r>
            <a:r>
              <a:rPr lang="en-CA" sz="1200" b="0" i="0" kern="1200" dirty="0">
                <a:solidFill>
                  <a:schemeClr val="tx1"/>
                </a:solidFill>
                <a:effectLst/>
                <a:latin typeface="+mn-lt"/>
                <a:ea typeface="+mn-ea"/>
                <a:cs typeface="+mn-cs"/>
              </a:rPr>
              <a:t> </a:t>
            </a:r>
            <a:r>
              <a:rPr lang="en-CA" dirty="0"/>
              <a:t>designed control panels that put the numeric keypad next to the keyboard. </a:t>
            </a:r>
            <a:r>
              <a:rPr lang="en-CA" sz="1200" b="0" i="0" kern="1200" dirty="0">
                <a:solidFill>
                  <a:schemeClr val="tx1"/>
                </a:solidFill>
                <a:effectLst/>
                <a:latin typeface="+mn-lt"/>
                <a:ea typeface="+mn-ea"/>
                <a:cs typeface="+mn-cs"/>
              </a:rPr>
              <a:t>She was a crucial member of the team developing COBOL, the business programming language and FORTRAN (with Grace Hopper). </a:t>
            </a:r>
            <a:r>
              <a:rPr lang="en-CA" sz="1200" b="1" i="0" kern="1200" dirty="0">
                <a:solidFill>
                  <a:schemeClr val="tx1"/>
                </a:solidFill>
                <a:effectLst/>
                <a:latin typeface="+mn-lt"/>
                <a:ea typeface="+mn-ea"/>
                <a:cs typeface="+mn-cs"/>
              </a:rPr>
              <a:t>On her first day of classes at the University of Pennsylvania, </a:t>
            </a:r>
            <a:r>
              <a:rPr lang="en-CA" sz="1200" b="1" i="0" kern="1200" dirty="0" err="1">
                <a:solidFill>
                  <a:schemeClr val="tx1"/>
                </a:solidFill>
                <a:effectLst/>
                <a:latin typeface="+mn-lt"/>
                <a:ea typeface="+mn-ea"/>
                <a:cs typeface="+mn-cs"/>
              </a:rPr>
              <a:t>Holberton's</a:t>
            </a:r>
            <a:r>
              <a:rPr lang="en-CA" sz="1200" b="1" i="0" kern="1200" dirty="0">
                <a:solidFill>
                  <a:schemeClr val="tx1"/>
                </a:solidFill>
                <a:effectLst/>
                <a:latin typeface="+mn-lt"/>
                <a:ea typeface="+mn-ea"/>
                <a:cs typeface="+mn-cs"/>
              </a:rPr>
              <a:t> math professor asked her if she wouldn't be better off at home raising children. </a:t>
            </a:r>
            <a:r>
              <a:rPr lang="en-CA" sz="1200" b="0" i="0" kern="1200" dirty="0">
                <a:solidFill>
                  <a:schemeClr val="tx1"/>
                </a:solidFill>
                <a:effectLst/>
                <a:latin typeface="+mn-lt"/>
                <a:ea typeface="+mn-ea"/>
                <a:cs typeface="+mn-cs"/>
              </a:rPr>
              <a:t>She was finally granted an </a:t>
            </a:r>
            <a:r>
              <a:rPr lang="en-CA" b="1" dirty="0"/>
              <a:t>IEEE Computer Pioneer Award in 1997. </a:t>
            </a:r>
            <a:r>
              <a:rPr lang="en-CA" dirty="0"/>
              <a:t>Jean </a:t>
            </a:r>
            <a:r>
              <a:rPr lang="en-CA" b="1" dirty="0" err="1"/>
              <a:t>Bartik</a:t>
            </a:r>
            <a:r>
              <a:rPr lang="en-CA" b="1" dirty="0"/>
              <a:t> </a:t>
            </a:r>
            <a:r>
              <a:rPr lang="en-CA" dirty="0"/>
              <a:t>did not </a:t>
            </a:r>
            <a:r>
              <a:rPr lang="en-CA" b="1" dirty="0"/>
              <a:t>receive the same award </a:t>
            </a:r>
            <a:r>
              <a:rPr lang="en-CA" dirty="0"/>
              <a:t>until </a:t>
            </a:r>
            <a:r>
              <a:rPr lang="en-CA" b="1" dirty="0"/>
              <a:t>2009</a:t>
            </a:r>
            <a:r>
              <a:rPr lang="en-CA"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IEEE, pronounced "Eye-triple-E," stands for the Institute of Electrical and Electronics Engineers. It is the world's largest technical professional association.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t>
            </a:r>
            <a:r>
              <a:rPr lang="en-CA" sz="1200" kern="1200" dirty="0">
                <a:solidFill>
                  <a:schemeClr val="tx1"/>
                </a:solidFill>
                <a:effectLst/>
                <a:latin typeface="+mn-lt"/>
                <a:ea typeface="+mn-ea"/>
                <a:cs typeface="+mn-cs"/>
              </a:rPr>
              <a:t>he ENIAC Six were not invited to the official announcement party for the ENIAC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t>Five years later, t</a:t>
            </a:r>
            <a:r>
              <a:rPr lang="en-CA" dirty="0"/>
              <a:t>he ENIAC lead to the UNIVAC </a:t>
            </a:r>
            <a:r>
              <a:rPr lang="en-CA" b="0" dirty="0"/>
              <a:t> in 1951</a:t>
            </a:r>
            <a:r>
              <a:rPr lang="en-CA" dirty="0"/>
              <a:t>, the first commercial computer for business and government applications. </a:t>
            </a:r>
            <a:r>
              <a:rPr lang="en-CA" i="1" dirty="0"/>
              <a:t>UNIVAC</a:t>
            </a:r>
            <a:r>
              <a:rPr lang="en-CA" dirty="0"/>
              <a:t> is an acronym for </a:t>
            </a:r>
            <a:r>
              <a:rPr lang="en-CA" dirty="0" err="1"/>
              <a:t>UNIVersal</a:t>
            </a:r>
            <a:r>
              <a:rPr lang="en-CA" dirty="0"/>
              <a:t> Automatic Computer.  Kathleen (Kay) </a:t>
            </a:r>
            <a:r>
              <a:rPr lang="en-CA" b="1" dirty="0"/>
              <a:t>McNulty </a:t>
            </a:r>
            <a:r>
              <a:rPr lang="en-CA" dirty="0"/>
              <a:t>and </a:t>
            </a:r>
            <a:r>
              <a:rPr lang="en-CA" sz="1200" b="0" i="0" kern="1200" dirty="0">
                <a:solidFill>
                  <a:schemeClr val="tx1"/>
                </a:solidFill>
                <a:effectLst/>
                <a:latin typeface="+mn-lt"/>
                <a:ea typeface="+mn-ea"/>
                <a:cs typeface="+mn-cs"/>
              </a:rPr>
              <a:t>Jean </a:t>
            </a:r>
            <a:r>
              <a:rPr lang="en-CA" sz="1200" b="1" i="0" kern="1200" dirty="0" err="1">
                <a:solidFill>
                  <a:schemeClr val="tx1"/>
                </a:solidFill>
                <a:effectLst/>
                <a:latin typeface="+mn-lt"/>
                <a:ea typeface="+mn-ea"/>
                <a:cs typeface="+mn-cs"/>
              </a:rPr>
              <a:t>Bartik</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and Betty </a:t>
            </a:r>
            <a:r>
              <a:rPr lang="en-CA" sz="1200" b="1" i="0" kern="1200" dirty="0" err="1">
                <a:solidFill>
                  <a:schemeClr val="tx1"/>
                </a:solidFill>
                <a:effectLst/>
                <a:latin typeface="+mn-lt"/>
                <a:ea typeface="+mn-ea"/>
                <a:cs typeface="+mn-cs"/>
              </a:rPr>
              <a:t>Holberton</a:t>
            </a:r>
            <a:r>
              <a:rPr lang="en-CA" sz="1200" b="1" i="0" kern="1200" dirty="0">
                <a:solidFill>
                  <a:schemeClr val="tx1"/>
                </a:solidFill>
                <a:effectLst/>
                <a:latin typeface="+mn-lt"/>
                <a:ea typeface="+mn-ea"/>
                <a:cs typeface="+mn-cs"/>
              </a:rPr>
              <a:t> were instrumental in the UNIVAC's design and success.</a:t>
            </a: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t>
            </a:r>
            <a:r>
              <a:rPr lang="en-CA" sz="1200" b="1" kern="1200" dirty="0">
                <a:solidFill>
                  <a:schemeClr val="tx1"/>
                </a:solidFill>
                <a:effectLst/>
                <a:latin typeface="+mn-lt"/>
                <a:ea typeface="+mn-ea"/>
                <a:cs typeface="+mn-cs"/>
              </a:rPr>
              <a:t>here's much more</a:t>
            </a:r>
            <a:r>
              <a:rPr lang="en-CA" sz="1200" kern="1200" dirty="0">
                <a:solidFill>
                  <a:schemeClr val="tx1"/>
                </a:solidFill>
                <a:effectLst/>
                <a:latin typeface="+mn-lt"/>
                <a:ea typeface="+mn-ea"/>
                <a:cs typeface="+mn-cs"/>
              </a:rPr>
              <a:t>, see https://vimeo.com/107667129 and http://eniacprogrammers.org/</a:t>
            </a:r>
          </a:p>
          <a:p>
            <a:r>
              <a:rPr lang="en-US" sz="1200" kern="1200" dirty="0">
                <a:solidFill>
                  <a:schemeClr val="tx1"/>
                </a:solidFill>
                <a:effectLst/>
                <a:latin typeface="+mn-lt"/>
                <a:ea typeface="+mn-ea"/>
                <a:cs typeface="+mn-cs"/>
              </a:rPr>
              <a:t>https://en.wikipedia.org/wiki/ENIAC and https://en.wikipedia.org/wiki/Betty_Holberton</a:t>
            </a:r>
          </a:p>
          <a:p>
            <a:r>
              <a:rPr lang="en-US" sz="1200" kern="1200" dirty="0">
                <a:solidFill>
                  <a:schemeClr val="tx1"/>
                </a:solidFill>
                <a:effectLst/>
                <a:latin typeface="+mn-lt"/>
                <a:ea typeface="+mn-ea"/>
                <a:cs typeface="+mn-cs"/>
              </a:rPr>
              <a:t>http://www.nytimes.com/2001/12/17/business/frances-e-holberton-84-early-computer-programmer.html</a:t>
            </a:r>
          </a:p>
          <a:p>
            <a:r>
              <a:rPr lang="en-US" sz="1200" kern="1200" dirty="0">
                <a:solidFill>
                  <a:schemeClr val="tx1"/>
                </a:solidFill>
                <a:effectLst/>
                <a:latin typeface="+mn-lt"/>
                <a:ea typeface="+mn-ea"/>
                <a:cs typeface="+mn-cs"/>
              </a:rPr>
              <a:t>http://fortune.com/2014/09/18/walter-isaacson-the-women-of-eniac/</a:t>
            </a:r>
          </a:p>
          <a:p>
            <a:r>
              <a:rPr lang="en-US" sz="1200" kern="1200" dirty="0">
                <a:solidFill>
                  <a:schemeClr val="tx1"/>
                </a:solidFill>
                <a:effectLst/>
                <a:latin typeface="+mn-lt"/>
                <a:ea typeface="+mn-ea"/>
                <a:cs typeface="+mn-cs"/>
              </a:rPr>
              <a:t>https://iq.intel.com/how-female-eniac-programmers-pioneered-the-software-industry/</a:t>
            </a:r>
          </a:p>
          <a:p>
            <a:r>
              <a:rPr lang="en-US" sz="1200" kern="1200" dirty="0">
                <a:solidFill>
                  <a:schemeClr val="tx1"/>
                </a:solidFill>
                <a:effectLst/>
                <a:latin typeface="+mn-lt"/>
                <a:ea typeface="+mn-ea"/>
                <a:cs typeface="+mn-cs"/>
              </a:rPr>
              <a:t>http://hopl.info/showlanguage.prx?exp=5442</a:t>
            </a:r>
          </a:p>
          <a:p>
            <a:r>
              <a:rPr lang="en-US" sz="1200" kern="1200" dirty="0">
                <a:solidFill>
                  <a:schemeClr val="tx1"/>
                </a:solidFill>
                <a:effectLst/>
                <a:latin typeface="+mn-lt"/>
                <a:ea typeface="+mn-ea"/>
                <a:cs typeface="+mn-cs"/>
              </a:rPr>
              <a:t>http://www.cbi.umn.edu/iterations/norberg.pdf</a:t>
            </a:r>
          </a:p>
          <a:p>
            <a:r>
              <a:rPr lang="en-CA" sz="1200" kern="1200" dirty="0">
                <a:solidFill>
                  <a:schemeClr val="tx1"/>
                </a:solidFill>
                <a:effectLst/>
                <a:latin typeface="+mn-lt"/>
                <a:ea typeface="+mn-ea"/>
                <a:cs typeface="+mn-cs"/>
              </a:rPr>
              <a:t>https://spin.atomicobject.com/2016/07/31/eniac-programmers/</a:t>
            </a:r>
          </a:p>
          <a:p>
            <a:r>
              <a:rPr lang="en-CA" sz="1200" kern="1200" dirty="0">
                <a:solidFill>
                  <a:schemeClr val="tx1"/>
                </a:solidFill>
                <a:effectLst/>
                <a:latin typeface="+mn-lt"/>
                <a:ea typeface="+mn-ea"/>
                <a:cs typeface="+mn-cs"/>
              </a:rPr>
              <a:t>https://www.digitaltrends.com/computing/remembering-eniac-and-the-women-who-programmed-it/</a:t>
            </a:r>
          </a:p>
          <a:p>
            <a:r>
              <a:rPr lang="en-CA" sz="1200" kern="1200" dirty="0">
                <a:solidFill>
                  <a:schemeClr val="tx1"/>
                </a:solidFill>
                <a:effectLst/>
                <a:latin typeface="+mn-lt"/>
                <a:ea typeface="+mn-ea"/>
                <a:cs typeface="+mn-cs"/>
              </a:rPr>
              <a:t>https://www.computer.org/csdl/magazine/an/1996/03/man1996030013/13rRUypp59F</a:t>
            </a:r>
          </a:p>
          <a:p>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"We had a tube fail about every two days and we could locate the problem within 15 minutes." -- J. </a:t>
            </a:r>
            <a:r>
              <a:rPr lang="en-CA" sz="1200" kern="1200" dirty="0" err="1">
                <a:solidFill>
                  <a:schemeClr val="tx1"/>
                </a:solidFill>
                <a:effectLst/>
                <a:latin typeface="+mn-lt"/>
                <a:ea typeface="+mn-ea"/>
                <a:cs typeface="+mn-cs"/>
              </a:rPr>
              <a:t>Presper</a:t>
            </a:r>
            <a:r>
              <a:rPr lang="en-CA" sz="1200" kern="1200" dirty="0">
                <a:solidFill>
                  <a:schemeClr val="tx1"/>
                </a:solidFill>
                <a:effectLst/>
                <a:latin typeface="+mn-lt"/>
                <a:ea typeface="+mn-ea"/>
                <a:cs typeface="+mn-cs"/>
              </a:rPr>
              <a:t> Eckert, 1946 (the other ENIAC designer)</a:t>
            </a:r>
          </a:p>
          <a:p>
            <a:r>
              <a:rPr lang="en-CA" sz="1200" i="1" kern="1200" dirty="0">
                <a:solidFill>
                  <a:schemeClr val="tx1"/>
                </a:solidFill>
                <a:effectLst/>
                <a:latin typeface="+mn-lt"/>
                <a:ea typeface="+mn-ea"/>
                <a:cs typeface="+mn-cs"/>
              </a:rPr>
              <a:t>I wish I could go two days without some kind of a computer problem or fix anything within 15 minutes.</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ENIAC's longest continuous period of operation without a failure was 116 hours (close to five days).</a:t>
            </a:r>
          </a:p>
          <a:p>
            <a:r>
              <a:rPr lang="en-CA" sz="1200" i="1" kern="1200" dirty="0">
                <a:solidFill>
                  <a:schemeClr val="tx1"/>
                </a:solidFill>
                <a:effectLst/>
                <a:latin typeface="+mn-lt"/>
                <a:ea typeface="+mn-ea"/>
                <a:cs typeface="+mn-cs"/>
              </a:rPr>
              <a:t>When's the last time your computing device ran that long without a reboot or a problem?</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CE49CAB-11E7-4E46-B3A8-B9759289B5BF}" type="slidenum">
              <a:rPr lang="en-US" smtClean="0"/>
              <a:t>9</a:t>
            </a:fld>
            <a:endParaRPr lang="en-US"/>
          </a:p>
        </p:txBody>
      </p:sp>
    </p:spTree>
    <p:extLst>
      <p:ext uri="{BB962C8B-B14F-4D97-AF65-F5344CB8AC3E}">
        <p14:creationId xmlns:p14="http://schemas.microsoft.com/office/powerpoint/2010/main" val="3297671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28700"/>
            <a:ext cx="7848600" cy="1445419"/>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2628900"/>
            <a:ext cx="6400800" cy="131445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8" name="Straight Connector 7"/>
          <p:cNvCxnSpPr/>
          <p:nvPr/>
        </p:nvCxnSpPr>
        <p:spPr>
          <a:xfrm>
            <a:off x="685800" y="2548890"/>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255014"/>
            <a:ext cx="403860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B07471-B472-4C3F-B46F-D347BD4AB42B}" type="datetimeFigureOut">
              <a:rPr lang="en-CA" smtClean="0"/>
              <a:t>2020-04-30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60"/>
            <a:ext cx="2139696" cy="946404"/>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594060"/>
            <a:ext cx="5715000" cy="41833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97915"/>
            <a:ext cx="2139696" cy="31827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cxnSp>
        <p:nvCxnSpPr>
          <p:cNvPr id="9" name="Straight Connector 8"/>
          <p:cNvCxnSpPr/>
          <p:nvPr/>
        </p:nvCxnSpPr>
        <p:spPr>
          <a:xfrm rot="5400000">
            <a:off x="684114" y="2684956"/>
            <a:ext cx="418338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94360"/>
            <a:ext cx="2142680" cy="94869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628651"/>
            <a:ext cx="5904390" cy="4125342"/>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1600200"/>
            <a:ext cx="2139696" cy="31821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B07471-B472-4C3F-B46F-D347BD4AB42B}" type="datetimeFigureOut">
              <a:rPr lang="en-CA" smtClean="0"/>
              <a:t>2020-04-30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440055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457200"/>
            <a:ext cx="6019800" cy="4400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B07471-B472-4C3F-B46F-D347BD4AB42B}" type="datetimeFigureOut">
              <a:rPr lang="en-CA" smtClean="0"/>
              <a:t>2020-04-30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9B07471-B472-4C3F-B46F-D347BD4AB42B}" type="datetimeFigureOut">
              <a:rPr lang="en-CA" smtClean="0"/>
              <a:t>2020-04-30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ry - Stop">
    <p:spTree>
      <p:nvGrpSpPr>
        <p:cNvPr id="1" name=""/>
        <p:cNvGrpSpPr/>
        <p:nvPr/>
      </p:nvGrpSpPr>
      <p:grpSpPr>
        <a:xfrm>
          <a:off x="0" y="0"/>
          <a:ext cx="0" cy="0"/>
          <a:chOff x="0" y="0"/>
          <a:chExt cx="0" cy="0"/>
        </a:xfrm>
      </p:grpSpPr>
      <p:sp>
        <p:nvSpPr>
          <p:cNvPr id="2" name="Title 1"/>
          <p:cNvSpPr>
            <a:spLocks noGrp="1"/>
          </p:cNvSpPr>
          <p:nvPr>
            <p:ph type="title"/>
          </p:nvPr>
        </p:nvSpPr>
        <p:spPr>
          <a:xfrm>
            <a:off x="457200" y="400050"/>
            <a:ext cx="7571184" cy="742950"/>
          </a:xfrm>
        </p:spPr>
        <p:txBody>
          <a:bodyPr/>
          <a:lstStyle/>
          <a:p>
            <a:r>
              <a:rPr lang="en-US" dirty="0"/>
              <a:t>Click to edit Master title style</a:t>
            </a:r>
            <a:endParaRPr lang="en-CA" dirty="0"/>
          </a:p>
        </p:txBody>
      </p:sp>
      <p:sp>
        <p:nvSpPr>
          <p:cNvPr id="3" name="Date Placeholder 2"/>
          <p:cNvSpPr>
            <a:spLocks noGrp="1"/>
          </p:cNvSpPr>
          <p:nvPr>
            <p:ph type="dt" sz="half" idx="10"/>
          </p:nvPr>
        </p:nvSpPr>
        <p:spPr/>
        <p:txBody>
          <a:bodyPr/>
          <a:lstStyle/>
          <a:p>
            <a:fld id="{E9B07471-B472-4C3F-B46F-D347BD4AB42B}" type="datetimeFigureOut">
              <a:rPr lang="en-CA" smtClean="0"/>
              <a:t>2020-04-30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
        <p:nvSpPr>
          <p:cNvPr id="6" name="Content Placeholder 2"/>
          <p:cNvSpPr>
            <a:spLocks noGrp="1"/>
          </p:cNvSpPr>
          <p:nvPr>
            <p:ph idx="1"/>
          </p:nvPr>
        </p:nvSpPr>
        <p:spPr>
          <a:xfrm>
            <a:off x="457200" y="1200150"/>
            <a:ext cx="8229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8091958" y="411509"/>
            <a:ext cx="720080" cy="830997"/>
          </a:xfrm>
          <a:prstGeom prst="rect">
            <a:avLst/>
          </a:prstGeom>
          <a:noFill/>
        </p:spPr>
        <p:txBody>
          <a:bodyPr wrap="square" rtlCol="0">
            <a:spAutoFit/>
          </a:bodyPr>
          <a:lstStyle/>
          <a:p>
            <a:r>
              <a:rPr lang="en-CA" sz="4800" dirty="0">
                <a:solidFill>
                  <a:schemeClr val="tx2">
                    <a:lumMod val="60000"/>
                    <a:lumOff val="40000"/>
                  </a:schemeClr>
                </a:solidFill>
                <a:latin typeface="Webdings" pitchFamily="18" charset="2"/>
              </a:rPr>
              <a:t>i</a:t>
            </a:r>
          </a:p>
        </p:txBody>
      </p:sp>
    </p:spTree>
    <p:extLst>
      <p:ext uri="{BB962C8B-B14F-4D97-AF65-F5344CB8AC3E}">
        <p14:creationId xmlns:p14="http://schemas.microsoft.com/office/powerpoint/2010/main" val="2482613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771651"/>
            <a:ext cx="7772400" cy="1650206"/>
          </a:xfrm>
        </p:spPr>
        <p:txBody>
          <a:bodyPr anchor="b">
            <a:normAutofit/>
          </a:bodyPr>
          <a:lstStyle>
            <a:lvl1pPr algn="l">
              <a:defRPr sz="4000" b="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3470149"/>
            <a:ext cx="7772400" cy="1125140"/>
          </a:xfrm>
        </p:spPr>
        <p:txBody>
          <a:bodyPr anchor="t">
            <a:normAutofit/>
          </a:bodyPr>
          <a:lstStyle>
            <a:lvl1pPr marL="0" indent="0">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B07471-B472-4C3F-B46F-D347BD4AB42B}" type="datetimeFigureOut">
              <a:rPr lang="en-CA" smtClean="0"/>
              <a:t>2020-04-30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520302C-C939-453E-8DD2-9FE6F9C2455B}" type="slidenum">
              <a:rPr lang="en-CA" smtClean="0"/>
              <a:t>‹#›</a:t>
            </a:fld>
            <a:endParaRPr lang="en-CA"/>
          </a:p>
        </p:txBody>
      </p:sp>
      <p:cxnSp>
        <p:nvCxnSpPr>
          <p:cNvPr id="7" name="Straight Connector 6"/>
          <p:cNvCxnSpPr/>
          <p:nvPr/>
        </p:nvCxnSpPr>
        <p:spPr>
          <a:xfrm>
            <a:off x="731520" y="3449574"/>
            <a:ext cx="7848600" cy="119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8219256"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l">
              <a:buNone/>
              <a:defRPr sz="24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8219256"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9B07471-B472-4C3F-B46F-D347BD4AB42B}" type="datetimeFigureOut">
              <a:rPr lang="en-CA" smtClean="0"/>
              <a:t>2020-04-30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spTree>
    <p:extLst>
      <p:ext uri="{BB962C8B-B14F-4D97-AF65-F5344CB8AC3E}">
        <p14:creationId xmlns:p14="http://schemas.microsoft.com/office/powerpoint/2010/main" val="530375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55014"/>
            <a:ext cx="4474840" cy="35387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9B07471-B472-4C3F-B46F-D347BD4AB42B}" type="datetimeFigureOut">
              <a:rPr lang="en-CA" smtClean="0"/>
              <a:t>2020-04-30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520302C-C939-453E-8DD2-9FE6F9C2455B}" type="slidenum">
              <a:rPr lang="en-CA" smtClean="0"/>
              <a:t>‹#›</a:t>
            </a:fld>
            <a:endParaRPr lang="en-CA"/>
          </a:p>
        </p:txBody>
      </p:sp>
      <p:sp>
        <p:nvSpPr>
          <p:cNvPr id="9" name="Picture Placeholder 8"/>
          <p:cNvSpPr>
            <a:spLocks noGrp="1"/>
          </p:cNvSpPr>
          <p:nvPr>
            <p:ph type="pic" sz="quarter" idx="13"/>
          </p:nvPr>
        </p:nvSpPr>
        <p:spPr>
          <a:xfrm>
            <a:off x="5004048" y="1257301"/>
            <a:ext cx="4139952" cy="3886200"/>
          </a:xfrm>
        </p:spPr>
        <p:txBody>
          <a:bodyPr/>
          <a:lstStyle/>
          <a:p>
            <a:endParaRPr lang="en-CA" dirty="0"/>
          </a:p>
        </p:txBody>
      </p:sp>
    </p:spTree>
    <p:extLst>
      <p:ext uri="{BB962C8B-B14F-4D97-AF65-F5344CB8AC3E}">
        <p14:creationId xmlns:p14="http://schemas.microsoft.com/office/powerpoint/2010/main" val="61619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latin typeface="Franklin Gothic Dem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257300"/>
            <a:ext cx="3931920" cy="47982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Franklin Gothic Demi"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1828800"/>
            <a:ext cx="3931920"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B07471-B472-4C3F-B46F-D347BD4AB42B}" type="datetimeFigureOut">
              <a:rPr lang="en-CA" smtClean="0"/>
              <a:t>2020-04-30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520302C-C939-453E-8DD2-9FE6F9C2455B}" type="slidenum">
              <a:rPr lang="en-CA" smtClean="0"/>
              <a:t>‹#›</a:t>
            </a:fld>
            <a:endParaRPr lang="en-CA"/>
          </a:p>
        </p:txBody>
      </p:sp>
      <p:cxnSp>
        <p:nvCxnSpPr>
          <p:cNvPr id="11" name="Straight Connector 10"/>
          <p:cNvCxnSpPr/>
          <p:nvPr/>
        </p:nvCxnSpPr>
        <p:spPr>
          <a:xfrm rot="5400000">
            <a:off x="2806462" y="3034268"/>
            <a:ext cx="353187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B07471-B472-4C3F-B46F-D347BD4AB42B}" type="datetimeFigureOut">
              <a:rPr lang="en-CA" smtClean="0"/>
              <a:t>2020-04-30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07471-B472-4C3F-B46F-D347BD4AB42B}" type="datetimeFigureOut">
              <a:rPr lang="en-CA" smtClean="0"/>
              <a:t>2020-04-30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520302C-C939-453E-8DD2-9FE6F9C2455B}" type="slidenum">
              <a:rPr lang="en-CA" smtClean="0"/>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165590"/>
            <a:ext cx="9144000"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00050"/>
            <a:ext cx="8229600" cy="742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0"/>
            <a:ext cx="8229600" cy="3657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3716"/>
            <a:ext cx="2895600" cy="246888"/>
          </a:xfrm>
          <a:prstGeom prst="rect">
            <a:avLst/>
          </a:prstGeom>
        </p:spPr>
        <p:txBody>
          <a:bodyPr vert="horz" lIns="91440" tIns="45720" rIns="91440" bIns="45720" rtlCol="0" anchor="ctr"/>
          <a:lstStyle>
            <a:lvl1pPr algn="l">
              <a:defRPr sz="1200">
                <a:solidFill>
                  <a:srgbClr val="FFFFFF"/>
                </a:solidFill>
              </a:defRPr>
            </a:lvl1pPr>
          </a:lstStyle>
          <a:p>
            <a:fld id="{E9B07471-B472-4C3F-B46F-D347BD4AB42B}" type="datetimeFigureOut">
              <a:rPr lang="en-CA" smtClean="0"/>
              <a:t>2020-04-30</a:t>
            </a:fld>
            <a:endParaRPr lang="en-CA"/>
          </a:p>
        </p:txBody>
      </p:sp>
      <p:sp>
        <p:nvSpPr>
          <p:cNvPr id="5" name="Footer Placeholder 4"/>
          <p:cNvSpPr>
            <a:spLocks noGrp="1"/>
          </p:cNvSpPr>
          <p:nvPr>
            <p:ph type="ftr" sz="quarter" idx="3"/>
          </p:nvPr>
        </p:nvSpPr>
        <p:spPr>
          <a:xfrm>
            <a:off x="3429000" y="13716"/>
            <a:ext cx="4114800" cy="246888"/>
          </a:xfrm>
          <a:prstGeom prst="rect">
            <a:avLst/>
          </a:prstGeom>
        </p:spPr>
        <p:txBody>
          <a:bodyPr vert="horz" lIns="91440" tIns="45720" rIns="91440" bIns="45720" rtlCol="0" anchor="ctr"/>
          <a:lstStyle>
            <a:lvl1pPr algn="ctr">
              <a:defRPr sz="1200">
                <a:solidFill>
                  <a:srgbClr val="FFFFFF"/>
                </a:solidFill>
              </a:defRPr>
            </a:lvl1pPr>
          </a:lstStyle>
          <a:p>
            <a:endParaRPr lang="en-CA" dirty="0"/>
          </a:p>
        </p:txBody>
      </p:sp>
      <p:sp>
        <p:nvSpPr>
          <p:cNvPr id="6" name="Slide Number Placeholder 5"/>
          <p:cNvSpPr>
            <a:spLocks noGrp="1"/>
          </p:cNvSpPr>
          <p:nvPr>
            <p:ph type="sldNum" sz="quarter" idx="4"/>
          </p:nvPr>
        </p:nvSpPr>
        <p:spPr>
          <a:xfrm>
            <a:off x="7620000" y="13716"/>
            <a:ext cx="1066800" cy="246888"/>
          </a:xfrm>
          <a:prstGeom prst="rect">
            <a:avLst/>
          </a:prstGeom>
        </p:spPr>
        <p:txBody>
          <a:bodyPr vert="horz" lIns="91440" tIns="45720" rIns="91440" bIns="45720" rtlCol="0" anchor="ctr"/>
          <a:lstStyle>
            <a:lvl1pPr algn="l">
              <a:defRPr sz="1400" b="1">
                <a:solidFill>
                  <a:srgbClr val="FFFFFF"/>
                </a:solidFill>
              </a:defRPr>
            </a:lvl1pPr>
          </a:lstStyle>
          <a:p>
            <a:fld id="{9520302C-C939-453E-8DD2-9FE6F9C2455B}" type="slidenum">
              <a:rPr lang="en-CA" smtClean="0"/>
              <a:t>‹#›</a:t>
            </a:fld>
            <a:endParaRPr lang="en-CA"/>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28" r:id="rId3"/>
    <p:sldLayoutId id="2147484119" r:id="rId4"/>
    <p:sldLayoutId id="2147484130" r:id="rId5"/>
    <p:sldLayoutId id="2147484129" r:id="rId6"/>
    <p:sldLayoutId id="2147484121" r:id="rId7"/>
    <p:sldLayoutId id="2147484122" r:id="rId8"/>
    <p:sldLayoutId id="2147484123" r:id="rId9"/>
    <p:sldLayoutId id="2147484120" r:id="rId10"/>
    <p:sldLayoutId id="2147484124" r:id="rId11"/>
    <p:sldLayoutId id="2147484125" r:id="rId12"/>
    <p:sldLayoutId id="2147484126" r:id="rId13"/>
    <p:sldLayoutId id="2147484127" r:id="rId14"/>
  </p:sldLayoutIdLst>
  <p:txStyles>
    <p:titleStyle>
      <a:lvl1pPr algn="l" defTabSz="914400" rtl="0" eaLnBrk="1" latinLnBrk="0" hangingPunct="1">
        <a:spcBef>
          <a:spcPct val="0"/>
        </a:spcBef>
        <a:buNone/>
        <a:defRPr sz="4000" b="0" kern="1200" spc="-100" baseline="0">
          <a:solidFill>
            <a:schemeClr val="tx2"/>
          </a:solidFill>
          <a:latin typeface="Franklin Gothic Demi" pitchFamily="34" charset="0"/>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Redundant_array_of_independent_memory"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ndex.php?curid=36757134"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en.wikipedia.org/wiki/Switzerland" TargetMode="External"/><Relationship Id="rId5" Type="http://schemas.openxmlformats.org/officeDocument/2006/relationships/hyperlink" Target="http://www.fourmilab.ch/babbage/sketch.html" TargetMode="External"/><Relationship Id="rId4" Type="http://schemas.openxmlformats.org/officeDocument/2006/relationships/hyperlink" Target="https://en.wikipedia.org/wiki/Bernoulli_number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jaxenter.com/energy-efficient-programming-languages-137264.html" TargetMode="External"/><Relationship Id="rId3" Type="http://schemas.openxmlformats.org/officeDocument/2006/relationships/hyperlink" Target="https://docs.microsoft.com/en-us/dotnet/core/about" TargetMode="External"/><Relationship Id="rId7" Type="http://schemas.openxmlformats.org/officeDocument/2006/relationships/hyperlink" Target="http://statisticstimes.com/tech/top-computer-languages.php"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pypl.github.io/PYPL.html" TargetMode="External"/><Relationship Id="rId5" Type="http://schemas.openxmlformats.org/officeDocument/2006/relationships/hyperlink" Target="http://www.tiobe.com/tiobe-index/" TargetMode="External"/><Relationship Id="rId4" Type="http://schemas.openxmlformats.org/officeDocument/2006/relationships/hyperlink" Target="https://github.com/dotnet/coreclr/blob/master/LICENSE.TX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linkedin.com/learning/programming-foundations-fundamentals-2011/introduction-to-languages?u=2169170"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learning/programming-foundations-fundamentals-2011/compiled-and-interpreted-languages?u=2169170"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en.wikipedia.org/wiki/Killer_application" TargetMode="External"/><Relationship Id="rId4" Type="http://schemas.openxmlformats.org/officeDocument/2006/relationships/hyperlink" Target="https://www.youtube.com/watch?v=ORvwzo-f1Sc&amp;ab_channel=TEDxTalk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onald_Knuth"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wikipedia.org/wiki/Turing_Award"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vimeo.com/107667129"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a:t>Computer Principles for Programmers</a:t>
            </a:r>
          </a:p>
        </p:txBody>
      </p:sp>
      <p:sp>
        <p:nvSpPr>
          <p:cNvPr id="3" name="Subtitle 2"/>
          <p:cNvSpPr>
            <a:spLocks noGrp="1"/>
          </p:cNvSpPr>
          <p:nvPr>
            <p:ph type="subTitle" idx="1"/>
          </p:nvPr>
        </p:nvSpPr>
        <p:spPr>
          <a:xfrm>
            <a:off x="685800" y="2628900"/>
            <a:ext cx="7848600" cy="1314450"/>
          </a:xfrm>
        </p:spPr>
        <p:txBody>
          <a:bodyPr>
            <a:normAutofit/>
          </a:bodyPr>
          <a:lstStyle/>
          <a:p>
            <a:r>
              <a:rPr lang="en-US" b="1" dirty="0"/>
              <a:t>History and Types of Computers and Programming</a:t>
            </a:r>
            <a:endParaRPr lang="en-CA" b="1" dirty="0"/>
          </a:p>
        </p:txBody>
      </p:sp>
    </p:spTree>
    <p:extLst>
      <p:ext uri="{BB962C8B-B14F-4D97-AF65-F5344CB8AC3E}">
        <p14:creationId xmlns:p14="http://schemas.microsoft.com/office/powerpoint/2010/main" val="258669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05638"/>
            <a:ext cx="8363272" cy="443508"/>
          </a:xfrm>
        </p:spPr>
        <p:txBody>
          <a:bodyPr>
            <a:noAutofit/>
          </a:bodyPr>
          <a:lstStyle/>
          <a:p>
            <a:pPr algn="ctr"/>
            <a:r>
              <a:rPr lang="en-CA" sz="2400" dirty="0"/>
              <a:t>Mainframes, minis, and mid-range</a:t>
            </a:r>
          </a:p>
        </p:txBody>
      </p:sp>
      <p:sp>
        <p:nvSpPr>
          <p:cNvPr id="6" name="TextBox 5"/>
          <p:cNvSpPr txBox="1"/>
          <p:nvPr/>
        </p:nvSpPr>
        <p:spPr>
          <a:xfrm>
            <a:off x="251520" y="4165704"/>
            <a:ext cx="5904656" cy="738664"/>
          </a:xfrm>
          <a:prstGeom prst="rect">
            <a:avLst/>
          </a:prstGeom>
          <a:noFill/>
        </p:spPr>
        <p:txBody>
          <a:bodyPr wrap="square" rtlCol="0">
            <a:spAutoFit/>
          </a:bodyPr>
          <a:lstStyle/>
          <a:p>
            <a:r>
              <a:rPr lang="en-US" dirty="0"/>
              <a:t>IBM z15, 190 cores,  40TB </a:t>
            </a:r>
            <a:r>
              <a:rPr lang="en-US" dirty="0">
                <a:hlinkClick r:id="rId3"/>
              </a:rPr>
              <a:t>RAIM</a:t>
            </a:r>
            <a:r>
              <a:rPr lang="en-US" dirty="0"/>
              <a:t> (2019)</a:t>
            </a:r>
            <a:br>
              <a:rPr lang="en-US" dirty="0"/>
            </a:br>
            <a:r>
              <a:rPr lang="en-US" sz="1200" dirty="0"/>
              <a:t>Mainframes run 68%</a:t>
            </a:r>
            <a:r>
              <a:rPr lang="en-CA" sz="1200" dirty="0"/>
              <a:t> of the world’s production workloads at 6% of total IT costs</a:t>
            </a:r>
          </a:p>
          <a:p>
            <a:r>
              <a:rPr lang="en-CA" sz="1200" dirty="0"/>
              <a:t>Investment protection: backward compatibility with 1960s-era IBM S/360 mainframes</a:t>
            </a:r>
          </a:p>
        </p:txBody>
      </p:sp>
      <p:sp>
        <p:nvSpPr>
          <p:cNvPr id="10" name="TextBox 9"/>
          <p:cNvSpPr txBox="1"/>
          <p:nvPr/>
        </p:nvSpPr>
        <p:spPr>
          <a:xfrm>
            <a:off x="7812360" y="1925419"/>
            <a:ext cx="1125647" cy="646331"/>
          </a:xfrm>
          <a:prstGeom prst="rect">
            <a:avLst/>
          </a:prstGeom>
          <a:noFill/>
        </p:spPr>
        <p:txBody>
          <a:bodyPr wrap="square" rtlCol="0">
            <a:spAutoFit/>
          </a:bodyPr>
          <a:lstStyle/>
          <a:p>
            <a:pPr algn="r"/>
            <a:r>
              <a:rPr lang="en-US" dirty="0"/>
              <a:t>IBM Power</a:t>
            </a:r>
            <a:endParaRPr lang="en-CA" dirty="0"/>
          </a:p>
        </p:txBody>
      </p:sp>
      <p:pic>
        <p:nvPicPr>
          <p:cNvPr id="1026" name="Picture 2" descr="z15">
            <a:extLst>
              <a:ext uri="{FF2B5EF4-FFF2-40B4-BE49-F238E27FC236}">
                <a16:creationId xmlns:a16="http://schemas.microsoft.com/office/drawing/2014/main" id="{1EC9D3E7-3419-4B66-811C-B1B76453D8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5993" y="876211"/>
            <a:ext cx="3925190" cy="32797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84168" y="2643758"/>
            <a:ext cx="2853839" cy="2243708"/>
          </a:xfrm>
          <a:prstGeom prst="rect">
            <a:avLst/>
          </a:prstGeom>
        </p:spPr>
      </p:pic>
      <p:pic>
        <p:nvPicPr>
          <p:cNvPr id="7" name="Picture 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129144" y="1084764"/>
            <a:ext cx="2806700" cy="2032000"/>
          </a:xfrm>
          <a:prstGeom prst="rect">
            <a:avLst/>
          </a:prstGeom>
        </p:spPr>
      </p:pic>
      <p:sp>
        <p:nvSpPr>
          <p:cNvPr id="8" name="TextBox 7"/>
          <p:cNvSpPr txBox="1"/>
          <p:nvPr/>
        </p:nvSpPr>
        <p:spPr>
          <a:xfrm>
            <a:off x="4513778" y="3041898"/>
            <a:ext cx="2027838" cy="646331"/>
          </a:xfrm>
          <a:prstGeom prst="rect">
            <a:avLst/>
          </a:prstGeom>
          <a:noFill/>
        </p:spPr>
        <p:txBody>
          <a:bodyPr wrap="square" rtlCol="0">
            <a:spAutoFit/>
          </a:bodyPr>
          <a:lstStyle/>
          <a:p>
            <a:r>
              <a:rPr lang="en-US" dirty="0"/>
              <a:t>DEC PDP-11/70</a:t>
            </a:r>
            <a:br>
              <a:rPr lang="en-US" dirty="0"/>
            </a:br>
            <a:r>
              <a:rPr lang="en-US" dirty="0"/>
              <a:t>1970s  4MB RAM</a:t>
            </a:r>
            <a:endParaRPr lang="en-CA" dirty="0"/>
          </a:p>
        </p:txBody>
      </p:sp>
      <p:sp>
        <p:nvSpPr>
          <p:cNvPr id="3" name="TextBox 2">
            <a:extLst>
              <a:ext uri="{FF2B5EF4-FFF2-40B4-BE49-F238E27FC236}">
                <a16:creationId xmlns:a16="http://schemas.microsoft.com/office/drawing/2014/main" id="{FE112C3D-B033-49E6-8E2A-005E21BBB47C}"/>
              </a:ext>
            </a:extLst>
          </p:cNvPr>
          <p:cNvSpPr txBox="1"/>
          <p:nvPr/>
        </p:nvSpPr>
        <p:spPr>
          <a:xfrm>
            <a:off x="6804248" y="3219822"/>
            <a:ext cx="1450504" cy="1015663"/>
          </a:xfrm>
          <a:prstGeom prst="rect">
            <a:avLst/>
          </a:prstGeom>
          <a:noFill/>
        </p:spPr>
        <p:txBody>
          <a:bodyPr wrap="square" rtlCol="0">
            <a:spAutoFit/>
          </a:bodyPr>
          <a:lstStyle/>
          <a:p>
            <a:r>
              <a:rPr lang="en-CA" sz="1200" dirty="0">
                <a:solidFill>
                  <a:schemeClr val="bg1"/>
                </a:solidFill>
              </a:rPr>
              <a:t>Google search, PayPal, big data &amp; analytics. Clouds: Tencent, Google, MS Azure, Alibaba</a:t>
            </a:r>
          </a:p>
        </p:txBody>
      </p:sp>
    </p:spTree>
    <p:extLst>
      <p:ext uri="{BB962C8B-B14F-4D97-AF65-F5344CB8AC3E}">
        <p14:creationId xmlns:p14="http://schemas.microsoft.com/office/powerpoint/2010/main" val="2800336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40A8D-DA65-4F40-B337-84F3E8D08CBE}"/>
              </a:ext>
            </a:extLst>
          </p:cNvPr>
          <p:cNvSpPr>
            <a:spLocks noGrp="1"/>
          </p:cNvSpPr>
          <p:nvPr>
            <p:ph type="title"/>
          </p:nvPr>
        </p:nvSpPr>
        <p:spPr/>
        <p:txBody>
          <a:bodyPr>
            <a:normAutofit fontScale="90000"/>
          </a:bodyPr>
          <a:lstStyle/>
          <a:p>
            <a:pPr algn="ctr"/>
            <a:r>
              <a:rPr lang="en-CA" dirty="0"/>
              <a:t>Large Systems &amp; Special Purpose Devices</a:t>
            </a:r>
          </a:p>
        </p:txBody>
      </p:sp>
      <p:sp>
        <p:nvSpPr>
          <p:cNvPr id="3" name="Content Placeholder 2">
            <a:extLst>
              <a:ext uri="{FF2B5EF4-FFF2-40B4-BE49-F238E27FC236}">
                <a16:creationId xmlns:a16="http://schemas.microsoft.com/office/drawing/2014/main" id="{56B13A77-41BB-41F2-B88F-FE5E03F4E703}"/>
              </a:ext>
            </a:extLst>
          </p:cNvPr>
          <p:cNvSpPr>
            <a:spLocks noGrp="1"/>
          </p:cNvSpPr>
          <p:nvPr>
            <p:ph idx="1"/>
          </p:nvPr>
        </p:nvSpPr>
        <p:spPr>
          <a:xfrm>
            <a:off x="395536" y="1059582"/>
            <a:ext cx="5122912" cy="3657600"/>
          </a:xfrm>
        </p:spPr>
        <p:txBody>
          <a:bodyPr>
            <a:normAutofit/>
          </a:bodyPr>
          <a:lstStyle/>
          <a:p>
            <a:pPr marL="0" indent="0">
              <a:buNone/>
            </a:pPr>
            <a:r>
              <a:rPr lang="en-CA" dirty="0"/>
              <a:t>Evelyn </a:t>
            </a:r>
            <a:r>
              <a:rPr lang="en-CA" dirty="0" err="1"/>
              <a:t>Berezin</a:t>
            </a:r>
            <a:r>
              <a:rPr lang="en-CA" dirty="0"/>
              <a:t>, computer engineer</a:t>
            </a:r>
          </a:p>
          <a:p>
            <a:r>
              <a:rPr lang="en-CA" dirty="0"/>
              <a:t>1951 – computer logic designer</a:t>
            </a:r>
          </a:p>
          <a:p>
            <a:r>
              <a:rPr lang="en-CA" dirty="0"/>
              <a:t>1962 – United Airlines reservation system: 60 cities, 1 sec. response time, no central system failures in 11 years of operation</a:t>
            </a:r>
          </a:p>
          <a:p>
            <a:r>
              <a:rPr lang="en-CA" dirty="0"/>
              <a:t>1971 – first word processor</a:t>
            </a:r>
          </a:p>
          <a:p>
            <a:r>
              <a:rPr lang="en-CA" dirty="0"/>
              <a:t>Nine patents 1959 – 1969</a:t>
            </a:r>
          </a:p>
        </p:txBody>
      </p:sp>
      <p:pic>
        <p:nvPicPr>
          <p:cNvPr id="1028" name="Picture 4" descr="https://www.theglobeandmail.com/resizer/uevFO6poLxzBT1lu3PONZgbl-JY=/620x0/filters:quality(80)/arc-anglerfish-tgam-prod-tgam.s3.amazonaws.com/public/UZ2IUXX7QJBG3GNAXPPDONJVVQ.JPG">
            <a:extLst>
              <a:ext uri="{FF2B5EF4-FFF2-40B4-BE49-F238E27FC236}">
                <a16:creationId xmlns:a16="http://schemas.microsoft.com/office/drawing/2014/main" id="{AE64FBCD-720D-49E4-82DD-0AA7705C89CF}"/>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501768" y="1143000"/>
            <a:ext cx="3185032" cy="26035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2FE3E7-D47D-4EB3-8A30-68C458EF39D3}"/>
              </a:ext>
            </a:extLst>
          </p:cNvPr>
          <p:cNvSpPr txBox="1"/>
          <p:nvPr/>
        </p:nvSpPr>
        <p:spPr>
          <a:xfrm>
            <a:off x="5501768" y="3867894"/>
            <a:ext cx="3185032" cy="646331"/>
          </a:xfrm>
          <a:prstGeom prst="rect">
            <a:avLst/>
          </a:prstGeom>
          <a:noFill/>
        </p:spPr>
        <p:txBody>
          <a:bodyPr wrap="square" rtlCol="0">
            <a:spAutoFit/>
          </a:bodyPr>
          <a:lstStyle/>
          <a:p>
            <a:pPr algn="ctr"/>
            <a:r>
              <a:rPr lang="en-CA" dirty="0"/>
              <a:t>Evelyn at the 'Data Secretary'</a:t>
            </a:r>
            <a:br>
              <a:rPr lang="en-CA" dirty="0"/>
            </a:br>
            <a:r>
              <a:rPr lang="en-CA" dirty="0"/>
              <a:t>the first word processor</a:t>
            </a:r>
          </a:p>
        </p:txBody>
      </p:sp>
    </p:spTree>
    <p:extLst>
      <p:ext uri="{BB962C8B-B14F-4D97-AF65-F5344CB8AC3E}">
        <p14:creationId xmlns:p14="http://schemas.microsoft.com/office/powerpoint/2010/main" val="3551113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IBM PC, Model 5150, 1981  &amp;  VisiCalc</a:t>
            </a:r>
            <a:endParaRPr lang="en-CA" dirty="0"/>
          </a:p>
        </p:txBody>
      </p:sp>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1251580"/>
            <a:ext cx="4860540" cy="324036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76056" y="1515586"/>
            <a:ext cx="3955508" cy="2712348"/>
          </a:xfrm>
          <a:prstGeom prst="rect">
            <a:avLst/>
          </a:prstGeom>
        </p:spPr>
      </p:pic>
      <p:sp>
        <p:nvSpPr>
          <p:cNvPr id="5" name="TextBox 4">
            <a:extLst>
              <a:ext uri="{FF2B5EF4-FFF2-40B4-BE49-F238E27FC236}">
                <a16:creationId xmlns:a16="http://schemas.microsoft.com/office/drawing/2014/main" id="{0684E218-CD55-49B5-A9CE-1D821DEC10DD}"/>
              </a:ext>
            </a:extLst>
          </p:cNvPr>
          <p:cNvSpPr txBox="1"/>
          <p:nvPr/>
        </p:nvSpPr>
        <p:spPr>
          <a:xfrm>
            <a:off x="5178896" y="4238214"/>
            <a:ext cx="3749828" cy="369332"/>
          </a:xfrm>
          <a:prstGeom prst="rect">
            <a:avLst/>
          </a:prstGeom>
          <a:noFill/>
        </p:spPr>
        <p:txBody>
          <a:bodyPr wrap="square" rtlCol="0">
            <a:spAutoFit/>
          </a:bodyPr>
          <a:lstStyle/>
          <a:p>
            <a:r>
              <a:rPr lang="en-US" dirty="0"/>
              <a:t>VisiCalc, the first "killer application"</a:t>
            </a:r>
            <a:endParaRPr lang="en-CA" dirty="0"/>
          </a:p>
        </p:txBody>
      </p:sp>
    </p:spTree>
    <p:extLst>
      <p:ext uri="{BB962C8B-B14F-4D97-AF65-F5344CB8AC3E}">
        <p14:creationId xmlns:p14="http://schemas.microsoft.com/office/powerpoint/2010/main" val="35747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1923-3292-4CB8-82D5-EFAF5F65A978}"/>
              </a:ext>
            </a:extLst>
          </p:cNvPr>
          <p:cNvSpPr>
            <a:spLocks noGrp="1"/>
          </p:cNvSpPr>
          <p:nvPr>
            <p:ph type="title"/>
          </p:nvPr>
        </p:nvSpPr>
        <p:spPr/>
        <p:txBody>
          <a:bodyPr/>
          <a:lstStyle/>
          <a:p>
            <a:r>
              <a:rPr lang="en-CA" dirty="0"/>
              <a:t>Hardware range</a:t>
            </a:r>
          </a:p>
        </p:txBody>
      </p:sp>
      <p:sp>
        <p:nvSpPr>
          <p:cNvPr id="3" name="Content Placeholder 2">
            <a:extLst>
              <a:ext uri="{FF2B5EF4-FFF2-40B4-BE49-F238E27FC236}">
                <a16:creationId xmlns:a16="http://schemas.microsoft.com/office/drawing/2014/main" id="{FA099776-A586-4D61-9F01-297A0535178B}"/>
              </a:ext>
            </a:extLst>
          </p:cNvPr>
          <p:cNvSpPr>
            <a:spLocks noGrp="1"/>
          </p:cNvSpPr>
          <p:nvPr>
            <p:ph idx="1"/>
          </p:nvPr>
        </p:nvSpPr>
        <p:spPr/>
        <p:txBody>
          <a:bodyPr/>
          <a:lstStyle/>
          <a:p>
            <a:pPr marL="0" indent="0">
              <a:spcAft>
                <a:spcPts val="1200"/>
              </a:spcAft>
              <a:buNone/>
              <a:tabLst>
                <a:tab pos="2416175" algn="l"/>
              </a:tabLst>
            </a:pPr>
            <a:r>
              <a:rPr lang="en-CA" dirty="0"/>
              <a:t>From cloud clusters, to mainframes and servers, to PCs, GPUs, tablets, smartphones, and smart watches down to Raspberry Pi and Arduino processors…</a:t>
            </a:r>
          </a:p>
          <a:p>
            <a:pPr marL="0" indent="0">
              <a:spcAft>
                <a:spcPts val="1200"/>
              </a:spcAft>
              <a:buNone/>
              <a:tabLst>
                <a:tab pos="2416175" algn="l"/>
              </a:tabLst>
            </a:pPr>
            <a:r>
              <a:rPr lang="en-CA" dirty="0"/>
              <a:t>The Good News:	there are a LOT of options.</a:t>
            </a:r>
          </a:p>
          <a:p>
            <a:pPr marL="0" lvl="0" indent="0">
              <a:spcBef>
                <a:spcPts val="0"/>
              </a:spcBef>
              <a:spcAft>
                <a:spcPts val="1200"/>
              </a:spcAft>
              <a:buClrTx/>
              <a:buSzTx/>
              <a:buNone/>
              <a:tabLst>
                <a:tab pos="2416175" algn="l"/>
              </a:tabLst>
              <a:defRPr/>
            </a:pPr>
            <a:r>
              <a:rPr lang="en-CA" dirty="0"/>
              <a:t>The Bad News:	there are a LOT of options.</a:t>
            </a:r>
          </a:p>
          <a:p>
            <a:pPr marL="0" indent="0">
              <a:spcAft>
                <a:spcPts val="1200"/>
              </a:spcAft>
              <a:buNone/>
            </a:pPr>
            <a:r>
              <a:rPr lang="en-CA" dirty="0"/>
              <a:t>What do you need?</a:t>
            </a:r>
          </a:p>
        </p:txBody>
      </p:sp>
    </p:spTree>
    <p:extLst>
      <p:ext uri="{BB962C8B-B14F-4D97-AF65-F5344CB8AC3E}">
        <p14:creationId xmlns:p14="http://schemas.microsoft.com/office/powerpoint/2010/main" val="149652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D2966-A721-4E5F-B92A-B4F39CAE4C8E}"/>
              </a:ext>
            </a:extLst>
          </p:cNvPr>
          <p:cNvSpPr>
            <a:spLocks noGrp="1"/>
          </p:cNvSpPr>
          <p:nvPr>
            <p:ph type="title"/>
          </p:nvPr>
        </p:nvSpPr>
        <p:spPr>
          <a:xfrm rot="5400000">
            <a:off x="-1180510" y="1448004"/>
            <a:ext cx="4752532" cy="2391507"/>
          </a:xfrm>
        </p:spPr>
        <p:txBody>
          <a:bodyPr>
            <a:normAutofit/>
          </a:bodyPr>
          <a:lstStyle/>
          <a:p>
            <a:pPr>
              <a:spcBef>
                <a:spcPts val="1200"/>
              </a:spcBef>
            </a:pPr>
            <a:r>
              <a:rPr lang="en-CA" sz="3200" dirty="0"/>
              <a:t>Charles Babbage's</a:t>
            </a:r>
            <a:br>
              <a:rPr lang="en-CA" sz="3200" dirty="0"/>
            </a:br>
            <a:r>
              <a:rPr lang="en-CA" sz="3200" dirty="0"/>
              <a:t>Difference Engine No. 2</a:t>
            </a:r>
            <a:br>
              <a:rPr lang="en-CA" sz="3200" dirty="0"/>
            </a:br>
            <a:br>
              <a:rPr lang="en-CA" sz="800" dirty="0"/>
            </a:br>
            <a:r>
              <a:rPr lang="en-CA" sz="2400" dirty="0"/>
              <a:t>•simpler than his Analytical Engine</a:t>
            </a:r>
            <a:br>
              <a:rPr lang="en-CA" sz="2400" dirty="0"/>
            </a:br>
            <a:r>
              <a:rPr lang="en-CA" sz="2400" dirty="0"/>
              <a:t>•8,000 parts •5 tons	•11 feet long</a:t>
            </a:r>
          </a:p>
        </p:txBody>
      </p:sp>
      <p:pic>
        <p:nvPicPr>
          <p:cNvPr id="12" name="Picture 11">
            <a:extLst>
              <a:ext uri="{FF2B5EF4-FFF2-40B4-BE49-F238E27FC236}">
                <a16:creationId xmlns:a16="http://schemas.microsoft.com/office/drawing/2014/main" id="{572CEAF5-335A-47DF-8FA8-BB016EE74B51}"/>
              </a:ext>
            </a:extLst>
          </p:cNvPr>
          <p:cNvPicPr>
            <a:picLocks noChangeAspect="1"/>
          </p:cNvPicPr>
          <p:nvPr/>
        </p:nvPicPr>
        <p:blipFill>
          <a:blip r:embed="rId3"/>
          <a:stretch>
            <a:fillRect/>
          </a:stretch>
        </p:blipFill>
        <p:spPr>
          <a:xfrm>
            <a:off x="2391508" y="0"/>
            <a:ext cx="6752492" cy="5143500"/>
          </a:xfrm>
          <a:prstGeom prst="rect">
            <a:avLst/>
          </a:prstGeom>
        </p:spPr>
      </p:pic>
    </p:spTree>
    <p:extLst>
      <p:ext uri="{BB962C8B-B14F-4D97-AF65-F5344CB8AC3E}">
        <p14:creationId xmlns:p14="http://schemas.microsoft.com/office/powerpoint/2010/main" val="277376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20948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24020" y="2832606"/>
            <a:ext cx="2695951" cy="819264"/>
          </a:xfrm>
          <a:prstGeom prst="rect">
            <a:avLst/>
          </a:prstGeom>
        </p:spPr>
      </p:pic>
      <p:sp>
        <p:nvSpPr>
          <p:cNvPr id="5" name="TextBox 4"/>
          <p:cNvSpPr txBox="1"/>
          <p:nvPr/>
        </p:nvSpPr>
        <p:spPr>
          <a:xfrm>
            <a:off x="323528" y="1275606"/>
            <a:ext cx="8640960" cy="1569660"/>
          </a:xfrm>
          <a:prstGeom prst="rect">
            <a:avLst/>
          </a:prstGeom>
          <a:noFill/>
        </p:spPr>
        <p:txBody>
          <a:bodyPr wrap="square" rtlCol="0">
            <a:spAutoFit/>
          </a:bodyPr>
          <a:lstStyle/>
          <a:p>
            <a:pPr algn="ctr"/>
            <a:r>
              <a:rPr lang="en-CA" sz="2400" i="1" dirty="0"/>
              <a:t>First computer program, a “diagram of development”,</a:t>
            </a:r>
            <a:br>
              <a:rPr lang="en-CA" sz="2400" i="1" dirty="0"/>
            </a:br>
            <a:r>
              <a:rPr lang="en-CA" sz="2400" i="1" dirty="0"/>
              <a:t>was written by Ada Lovelace in 1842</a:t>
            </a:r>
            <a:br>
              <a:rPr lang="en-CA" sz="2400" i="1" dirty="0"/>
            </a:br>
            <a:r>
              <a:rPr lang="en-CA" sz="2400" dirty="0"/>
              <a:t>calculating </a:t>
            </a:r>
            <a:r>
              <a:rPr lang="en-CA" sz="2400" dirty="0">
                <a:hlinkClick r:id="rId4" tooltip="Bernoulli numbers"/>
              </a:rPr>
              <a:t>Bernoulli numbers</a:t>
            </a:r>
            <a:r>
              <a:rPr lang="en-CA" sz="2400" dirty="0"/>
              <a:t> </a:t>
            </a:r>
            <a:br>
              <a:rPr lang="en-CA" sz="2400" dirty="0"/>
            </a:br>
            <a:r>
              <a:rPr lang="en-CA" sz="2400" dirty="0"/>
              <a:t>on Charles Babbage’s Analytical Engine.</a:t>
            </a:r>
          </a:p>
        </p:txBody>
      </p:sp>
      <p:sp>
        <p:nvSpPr>
          <p:cNvPr id="7" name="TextBox 6"/>
          <p:cNvSpPr txBox="1"/>
          <p:nvPr/>
        </p:nvSpPr>
        <p:spPr>
          <a:xfrm>
            <a:off x="1039772" y="3795886"/>
            <a:ext cx="7064445" cy="646331"/>
          </a:xfrm>
          <a:prstGeom prst="rect">
            <a:avLst/>
          </a:prstGeom>
          <a:noFill/>
        </p:spPr>
        <p:txBody>
          <a:bodyPr wrap="square" rtlCol="0">
            <a:spAutoFit/>
          </a:bodyPr>
          <a:lstStyle/>
          <a:p>
            <a:r>
              <a:rPr lang="en-CA" i="1" dirty="0"/>
              <a:t>See Note G in </a:t>
            </a:r>
            <a:r>
              <a:rPr lang="en-CA" i="1" dirty="0">
                <a:hlinkClick r:id="rId5"/>
              </a:rPr>
              <a:t>"Sketch of The Analytical Engine, with notes upon the Memoir by the Translator"</a:t>
            </a:r>
            <a:r>
              <a:rPr lang="en-CA" i="1" dirty="0"/>
              <a:t>. </a:t>
            </a:r>
            <a:r>
              <a:rPr lang="en-CA" i="1" dirty="0">
                <a:hlinkClick r:id="rId6" tooltip="Switzerland"/>
              </a:rPr>
              <a:t>Switzerland</a:t>
            </a:r>
            <a:endParaRPr lang="en-CA" dirty="0"/>
          </a:p>
        </p:txBody>
      </p:sp>
    </p:spTree>
    <p:extLst>
      <p:ext uri="{BB962C8B-B14F-4D97-AF65-F5344CB8AC3E}">
        <p14:creationId xmlns:p14="http://schemas.microsoft.com/office/powerpoint/2010/main" val="578484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20948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title"/>
          </p:nvPr>
        </p:nvSpPr>
        <p:spPr>
          <a:xfrm>
            <a:off x="457200" y="339502"/>
            <a:ext cx="8229600" cy="742950"/>
          </a:xfrm>
        </p:spPr>
        <p:txBody>
          <a:bodyPr>
            <a:noAutofit/>
          </a:bodyPr>
          <a:lstStyle/>
          <a:p>
            <a:r>
              <a:rPr lang="en-US" sz="3200" dirty="0"/>
              <a:t>The first program</a:t>
            </a:r>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410592"/>
            <a:ext cx="9144000" cy="353769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621522219"/>
              </p:ext>
            </p:extLst>
          </p:nvPr>
        </p:nvGraphicFramePr>
        <p:xfrm>
          <a:off x="-2" y="2923014"/>
          <a:ext cx="9144000" cy="1010998"/>
        </p:xfrm>
        <a:graphic>
          <a:graphicData uri="http://schemas.openxmlformats.org/drawingml/2006/table">
            <a:tbl>
              <a:tblPr firstRow="1" bandRow="1">
                <a:tableStyleId>{5C22544A-7EE6-4342-B048-85BDC9FD1C3A}</a:tableStyleId>
              </a:tblPr>
              <a:tblGrid>
                <a:gridCol w="539554">
                  <a:extLst>
                    <a:ext uri="{9D8B030D-6E8A-4147-A177-3AD203B41FA5}">
                      <a16:colId xmlns:a16="http://schemas.microsoft.com/office/drawing/2014/main" val="121993507"/>
                    </a:ext>
                  </a:extLst>
                </a:gridCol>
                <a:gridCol w="576064">
                  <a:extLst>
                    <a:ext uri="{9D8B030D-6E8A-4147-A177-3AD203B41FA5}">
                      <a16:colId xmlns:a16="http://schemas.microsoft.com/office/drawing/2014/main" val="281140784"/>
                    </a:ext>
                  </a:extLst>
                </a:gridCol>
                <a:gridCol w="936104">
                  <a:extLst>
                    <a:ext uri="{9D8B030D-6E8A-4147-A177-3AD203B41FA5}">
                      <a16:colId xmlns:a16="http://schemas.microsoft.com/office/drawing/2014/main" val="238272892"/>
                    </a:ext>
                  </a:extLst>
                </a:gridCol>
                <a:gridCol w="936104">
                  <a:extLst>
                    <a:ext uri="{9D8B030D-6E8A-4147-A177-3AD203B41FA5}">
                      <a16:colId xmlns:a16="http://schemas.microsoft.com/office/drawing/2014/main" val="2998096992"/>
                    </a:ext>
                  </a:extLst>
                </a:gridCol>
                <a:gridCol w="1224136">
                  <a:extLst>
                    <a:ext uri="{9D8B030D-6E8A-4147-A177-3AD203B41FA5}">
                      <a16:colId xmlns:a16="http://schemas.microsoft.com/office/drawing/2014/main" val="178640444"/>
                    </a:ext>
                  </a:extLst>
                </a:gridCol>
                <a:gridCol w="1008112">
                  <a:extLst>
                    <a:ext uri="{9D8B030D-6E8A-4147-A177-3AD203B41FA5}">
                      <a16:colId xmlns:a16="http://schemas.microsoft.com/office/drawing/2014/main" val="3704474704"/>
                    </a:ext>
                  </a:extLst>
                </a:gridCol>
                <a:gridCol w="576064">
                  <a:extLst>
                    <a:ext uri="{9D8B030D-6E8A-4147-A177-3AD203B41FA5}">
                      <a16:colId xmlns:a16="http://schemas.microsoft.com/office/drawing/2014/main" val="2335621866"/>
                    </a:ext>
                  </a:extLst>
                </a:gridCol>
                <a:gridCol w="2160240">
                  <a:extLst>
                    <a:ext uri="{9D8B030D-6E8A-4147-A177-3AD203B41FA5}">
                      <a16:colId xmlns:a16="http://schemas.microsoft.com/office/drawing/2014/main" val="1115983194"/>
                    </a:ext>
                  </a:extLst>
                </a:gridCol>
                <a:gridCol w="1187622">
                  <a:extLst>
                    <a:ext uri="{9D8B030D-6E8A-4147-A177-3AD203B41FA5}">
                      <a16:colId xmlns:a16="http://schemas.microsoft.com/office/drawing/2014/main" val="3742165239"/>
                    </a:ext>
                  </a:extLst>
                </a:gridCol>
              </a:tblGrid>
              <a:tr h="1010998">
                <a:tc>
                  <a:txBody>
                    <a:bodyPr/>
                    <a:lstStyle/>
                    <a:p>
                      <a:r>
                        <a:rPr lang="en-US" sz="1400" b="0" dirty="0">
                          <a:latin typeface="+mn-lt"/>
                        </a:rPr>
                        <a:t>Number of Operation</a:t>
                      </a:r>
                      <a:endParaRPr lang="en-CA" sz="1400" b="0" dirty="0">
                        <a:latin typeface="+mn-lt"/>
                      </a:endParaRPr>
                    </a:p>
                  </a:txBody>
                  <a:tcPr vert="vert270"/>
                </a:tc>
                <a:tc>
                  <a:txBody>
                    <a:bodyPr/>
                    <a:lstStyle/>
                    <a:p>
                      <a:r>
                        <a:rPr lang="en-US" sz="1400" b="0" dirty="0">
                          <a:latin typeface="+mn-lt"/>
                        </a:rPr>
                        <a:t>Nature of Operation</a:t>
                      </a:r>
                      <a:endParaRPr lang="en-CA" sz="1400" b="0" dirty="0">
                        <a:latin typeface="+mn-lt"/>
                      </a:endParaRPr>
                    </a:p>
                  </a:txBody>
                  <a:tcPr vert="vert270"/>
                </a:tc>
                <a:tc>
                  <a:txBody>
                    <a:bodyPr/>
                    <a:lstStyle/>
                    <a:p>
                      <a:r>
                        <a:rPr lang="en-US" sz="1400" b="0" dirty="0">
                          <a:latin typeface="+mn-lt"/>
                        </a:rPr>
                        <a:t>Variables</a:t>
                      </a:r>
                      <a:br>
                        <a:rPr lang="en-US" sz="1400" b="0" dirty="0">
                          <a:latin typeface="+mn-lt"/>
                        </a:rPr>
                      </a:br>
                      <a:r>
                        <a:rPr lang="en-US" sz="1400" b="0" dirty="0">
                          <a:latin typeface="+mn-lt"/>
                        </a:rPr>
                        <a:t>acted </a:t>
                      </a:r>
                      <a:br>
                        <a:rPr lang="en-US" sz="1400" b="0" dirty="0">
                          <a:latin typeface="+mn-lt"/>
                        </a:rPr>
                      </a:br>
                      <a:r>
                        <a:rPr lang="en-US" sz="1400" b="0" dirty="0">
                          <a:latin typeface="+mn-lt"/>
                        </a:rPr>
                        <a:t>upon</a:t>
                      </a:r>
                      <a:endParaRPr lang="en-CA" sz="1400" b="0" dirty="0">
                        <a:latin typeface="+mn-lt"/>
                      </a:endParaRPr>
                    </a:p>
                  </a:txBody>
                  <a:tcPr/>
                </a:tc>
                <a:tc>
                  <a:txBody>
                    <a:bodyPr/>
                    <a:lstStyle/>
                    <a:p>
                      <a:r>
                        <a:rPr lang="en-US" sz="1400" b="0" dirty="0">
                          <a:latin typeface="+mn-lt"/>
                        </a:rPr>
                        <a:t>Variables</a:t>
                      </a:r>
                      <a:br>
                        <a:rPr lang="en-US" sz="1400" b="0" dirty="0">
                          <a:latin typeface="+mn-lt"/>
                        </a:rPr>
                      </a:br>
                      <a:r>
                        <a:rPr lang="en-US" sz="1400" b="0" dirty="0">
                          <a:latin typeface="+mn-lt"/>
                        </a:rPr>
                        <a:t>receiving </a:t>
                      </a:r>
                      <a:br>
                        <a:rPr lang="en-US" sz="1400" b="0" dirty="0">
                          <a:latin typeface="+mn-lt"/>
                        </a:rPr>
                      </a:br>
                      <a:r>
                        <a:rPr lang="en-US" sz="1400" b="0" dirty="0">
                          <a:latin typeface="+mn-lt"/>
                        </a:rPr>
                        <a:t>results</a:t>
                      </a:r>
                      <a:endParaRPr lang="en-CA" sz="1400" b="0" dirty="0">
                        <a:latin typeface="+mn-lt"/>
                      </a:endParaRPr>
                    </a:p>
                  </a:txBody>
                  <a:tcPr/>
                </a:tc>
                <a:tc>
                  <a:txBody>
                    <a:bodyPr/>
                    <a:lstStyle/>
                    <a:p>
                      <a:r>
                        <a:rPr lang="en-US" sz="1400" b="0" dirty="0">
                          <a:latin typeface="+mn-lt"/>
                        </a:rPr>
                        <a:t>Indication of change on the value on any Variable</a:t>
                      </a:r>
                      <a:endParaRPr lang="en-CA" sz="1400" b="0" dirty="0">
                        <a:latin typeface="+mn-lt"/>
                      </a:endParaRPr>
                    </a:p>
                  </a:txBody>
                  <a:tcPr/>
                </a:tc>
                <a:tc>
                  <a:txBody>
                    <a:bodyPr/>
                    <a:lstStyle/>
                    <a:p>
                      <a:r>
                        <a:rPr lang="en-US" sz="1400" b="0" dirty="0">
                          <a:latin typeface="+mn-lt"/>
                        </a:rPr>
                        <a:t>Statement of Results</a:t>
                      </a:r>
                      <a:endParaRPr lang="en-CA" sz="1400" b="0" dirty="0">
                        <a:latin typeface="+mn-lt"/>
                      </a:endParaRPr>
                    </a:p>
                  </a:txBody>
                  <a:tcPr/>
                </a:tc>
                <a:tc>
                  <a:txBody>
                    <a:bodyPr/>
                    <a:lstStyle/>
                    <a:p>
                      <a:r>
                        <a:rPr lang="en-US" sz="1400" b="0" dirty="0">
                          <a:latin typeface="+mn-lt"/>
                        </a:rPr>
                        <a:t>Data</a:t>
                      </a:r>
                      <a:endParaRPr lang="en-CA" sz="1400" b="0" dirty="0">
                        <a:latin typeface="+mn-lt"/>
                      </a:endParaRPr>
                    </a:p>
                  </a:txBody>
                  <a:tcPr/>
                </a:tc>
                <a:tc>
                  <a:txBody>
                    <a:bodyPr/>
                    <a:lstStyle/>
                    <a:p>
                      <a:pPr algn="ctr"/>
                      <a:r>
                        <a:rPr lang="en-US" sz="1400" b="0" dirty="0">
                          <a:latin typeface="+mn-lt"/>
                        </a:rPr>
                        <a:t>Working Variables</a:t>
                      </a:r>
                      <a:endParaRPr lang="en-CA" sz="1400" b="0" dirty="0">
                        <a:latin typeface="+mn-lt"/>
                      </a:endParaRPr>
                    </a:p>
                  </a:txBody>
                  <a:tcPr/>
                </a:tc>
                <a:tc>
                  <a:txBody>
                    <a:bodyPr/>
                    <a:lstStyle/>
                    <a:p>
                      <a:r>
                        <a:rPr lang="en-US" sz="1400" b="0" dirty="0">
                          <a:latin typeface="+mn-lt"/>
                        </a:rPr>
                        <a:t>Result Variables</a:t>
                      </a:r>
                      <a:endParaRPr lang="en-CA" sz="1400" b="0" dirty="0">
                        <a:latin typeface="+mn-lt"/>
                      </a:endParaRPr>
                    </a:p>
                  </a:txBody>
                  <a:tcPr/>
                </a:tc>
                <a:extLst>
                  <a:ext uri="{0D108BD9-81ED-4DB2-BD59-A6C34878D82A}">
                    <a16:rowId xmlns:a16="http://schemas.microsoft.com/office/drawing/2014/main" val="70692637"/>
                  </a:ext>
                </a:extLst>
              </a:tr>
            </a:tbl>
          </a:graphicData>
        </a:graphic>
      </p:graphicFrame>
      <p:cxnSp>
        <p:nvCxnSpPr>
          <p:cNvPr id="5" name="Straight Arrow Connector 4">
            <a:extLst>
              <a:ext uri="{FF2B5EF4-FFF2-40B4-BE49-F238E27FC236}">
                <a16:creationId xmlns:a16="http://schemas.microsoft.com/office/drawing/2014/main" id="{A7C6D1C1-5E18-4353-BA03-531F821C506D}"/>
              </a:ext>
            </a:extLst>
          </p:cNvPr>
          <p:cNvCxnSpPr>
            <a:cxnSpLocks/>
          </p:cNvCxnSpPr>
          <p:nvPr/>
        </p:nvCxnSpPr>
        <p:spPr>
          <a:xfrm flipH="1" flipV="1">
            <a:off x="167640" y="2702560"/>
            <a:ext cx="11872" cy="301238"/>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F03F7B-3ACF-4032-BDFA-CC876F73B90C}"/>
              </a:ext>
            </a:extLst>
          </p:cNvPr>
          <p:cNvCxnSpPr>
            <a:cxnSpLocks/>
          </p:cNvCxnSpPr>
          <p:nvPr/>
        </p:nvCxnSpPr>
        <p:spPr>
          <a:xfrm flipH="1" flipV="1">
            <a:off x="350520" y="2692400"/>
            <a:ext cx="333048" cy="311398"/>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AE8C3D7-1F02-4381-923F-084852397A5D}"/>
              </a:ext>
            </a:extLst>
          </p:cNvPr>
          <p:cNvCxnSpPr>
            <a:cxnSpLocks/>
          </p:cNvCxnSpPr>
          <p:nvPr/>
        </p:nvCxnSpPr>
        <p:spPr>
          <a:xfrm flipH="1" flipV="1">
            <a:off x="611560" y="2702560"/>
            <a:ext cx="792088" cy="267931"/>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CF280F-428E-42BC-AB6F-7C4CC64C4598}"/>
              </a:ext>
            </a:extLst>
          </p:cNvPr>
          <p:cNvCxnSpPr>
            <a:cxnSpLocks/>
          </p:cNvCxnSpPr>
          <p:nvPr/>
        </p:nvCxnSpPr>
        <p:spPr>
          <a:xfrm flipH="1" flipV="1">
            <a:off x="1043608" y="2692400"/>
            <a:ext cx="1512168" cy="278091"/>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39770E-D999-429A-A429-9D5556C02F77}"/>
              </a:ext>
            </a:extLst>
          </p:cNvPr>
          <p:cNvCxnSpPr>
            <a:cxnSpLocks/>
          </p:cNvCxnSpPr>
          <p:nvPr/>
        </p:nvCxnSpPr>
        <p:spPr>
          <a:xfrm flipH="1" flipV="1">
            <a:off x="1529056" y="2571750"/>
            <a:ext cx="2178848" cy="398741"/>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188346-E3D2-4728-B33D-DC2C1D774D39}"/>
              </a:ext>
            </a:extLst>
          </p:cNvPr>
          <p:cNvCxnSpPr>
            <a:cxnSpLocks/>
          </p:cNvCxnSpPr>
          <p:nvPr/>
        </p:nvCxnSpPr>
        <p:spPr>
          <a:xfrm flipH="1" flipV="1">
            <a:off x="2339751" y="2409955"/>
            <a:ext cx="2520281" cy="560537"/>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B512F5-C647-4F10-BDE3-74FB64457AB0}"/>
              </a:ext>
            </a:extLst>
          </p:cNvPr>
          <p:cNvCxnSpPr>
            <a:cxnSpLocks/>
          </p:cNvCxnSpPr>
          <p:nvPr/>
        </p:nvCxnSpPr>
        <p:spPr>
          <a:xfrm flipH="1" flipV="1">
            <a:off x="3599892" y="1816113"/>
            <a:ext cx="1980220" cy="1187685"/>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BF2A2E-C34D-4BC0-8AED-0753AF18AF40}"/>
              </a:ext>
            </a:extLst>
          </p:cNvPr>
          <p:cNvCxnSpPr>
            <a:cxnSpLocks/>
          </p:cNvCxnSpPr>
          <p:nvPr/>
        </p:nvCxnSpPr>
        <p:spPr>
          <a:xfrm flipH="1" flipV="1">
            <a:off x="5778740" y="1908742"/>
            <a:ext cx="1061511" cy="1061749"/>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80E825B-007C-4173-AC52-B275DF30EED0}"/>
              </a:ext>
            </a:extLst>
          </p:cNvPr>
          <p:cNvCxnSpPr>
            <a:cxnSpLocks/>
          </p:cNvCxnSpPr>
          <p:nvPr/>
        </p:nvCxnSpPr>
        <p:spPr>
          <a:xfrm flipV="1">
            <a:off x="8100392" y="1816113"/>
            <a:ext cx="0" cy="1154378"/>
          </a:xfrm>
          <a:prstGeom prst="straightConnector1">
            <a:avLst/>
          </a:prstGeom>
          <a:ln w="4445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31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071" y="0"/>
            <a:ext cx="7347857" cy="5143500"/>
          </a:xfrm>
          <a:prstGeom prst="rect">
            <a:avLst/>
          </a:prstGeom>
        </p:spPr>
      </p:pic>
      <p:sp>
        <p:nvSpPr>
          <p:cNvPr id="3" name="Callout: Line with Accent Bar 2"/>
          <p:cNvSpPr/>
          <p:nvPr/>
        </p:nvSpPr>
        <p:spPr>
          <a:xfrm>
            <a:off x="1403648" y="1203598"/>
            <a:ext cx="1224136" cy="2590815"/>
          </a:xfrm>
          <a:prstGeom prst="accentCallout1">
            <a:avLst>
              <a:gd name="adj1" fmla="val 18750"/>
              <a:gd name="adj2" fmla="val -8333"/>
              <a:gd name="adj3" fmla="val -15876"/>
              <a:gd name="adj4" fmla="val -3049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Number of Operation: </a:t>
            </a:r>
            <a:r>
              <a:rPr lang="en-US" sz="1600" b="1" dirty="0"/>
              <a:t>Sequential </a:t>
            </a:r>
            <a:r>
              <a:rPr lang="en-US" sz="1600" dirty="0"/>
              <a:t>Logic</a:t>
            </a:r>
            <a:br>
              <a:rPr lang="en-US" sz="1600" dirty="0"/>
            </a:br>
            <a:br>
              <a:rPr lang="en-US" sz="1600" dirty="0"/>
            </a:br>
            <a:r>
              <a:rPr lang="en-US" sz="1600" dirty="0">
                <a:solidFill>
                  <a:schemeClr val="tx1"/>
                </a:solidFill>
              </a:rPr>
              <a:t>put on</a:t>
            </a:r>
            <a:br>
              <a:rPr lang="en-US" sz="1600" dirty="0">
                <a:solidFill>
                  <a:schemeClr val="tx1"/>
                </a:solidFill>
              </a:rPr>
            </a:br>
            <a:r>
              <a:rPr lang="en-US" sz="1600" dirty="0">
                <a:solidFill>
                  <a:schemeClr val="tx1"/>
                </a:solidFill>
              </a:rPr>
              <a:t>socks</a:t>
            </a:r>
            <a:br>
              <a:rPr lang="en-US" sz="1600" dirty="0">
                <a:solidFill>
                  <a:schemeClr val="tx1"/>
                </a:solidFill>
              </a:rPr>
            </a:br>
            <a:r>
              <a:rPr lang="en-US" sz="1600" i="1" dirty="0">
                <a:solidFill>
                  <a:schemeClr val="tx1"/>
                </a:solidFill>
              </a:rPr>
              <a:t>then</a:t>
            </a:r>
            <a:br>
              <a:rPr lang="en-US" sz="1600" dirty="0">
                <a:solidFill>
                  <a:schemeClr val="tx1"/>
                </a:solidFill>
              </a:rPr>
            </a:br>
            <a:r>
              <a:rPr lang="en-US" sz="1600" dirty="0">
                <a:solidFill>
                  <a:schemeClr val="tx1"/>
                </a:solidFill>
              </a:rPr>
              <a:t>shoes</a:t>
            </a:r>
            <a:endParaRPr lang="en-CA" sz="1600" dirty="0"/>
          </a:p>
        </p:txBody>
      </p:sp>
      <p:sp>
        <p:nvSpPr>
          <p:cNvPr id="4" name="Callout: Line with Accent Bar 3"/>
          <p:cNvSpPr/>
          <p:nvPr/>
        </p:nvSpPr>
        <p:spPr>
          <a:xfrm>
            <a:off x="3345750" y="1203598"/>
            <a:ext cx="1730306" cy="2592288"/>
          </a:xfrm>
          <a:prstGeom prst="accentCallout1">
            <a:avLst>
              <a:gd name="adj1" fmla="val 18750"/>
              <a:gd name="adj2" fmla="val -8333"/>
              <a:gd name="adj3" fmla="val -31457"/>
              <a:gd name="adj4" fmla="val -7274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Indication of change in value: </a:t>
            </a:r>
            <a:r>
              <a:rPr lang="en-US" sz="1600" b="1" dirty="0"/>
              <a:t>Conditional </a:t>
            </a:r>
            <a:r>
              <a:rPr lang="en-US" sz="1600" dirty="0"/>
              <a:t> Logic</a:t>
            </a:r>
            <a:br>
              <a:rPr lang="en-US" sz="1600" dirty="0"/>
            </a:br>
            <a:br>
              <a:rPr lang="en-US" sz="1600" dirty="0"/>
            </a:br>
            <a:r>
              <a:rPr lang="en-US" sz="1600" dirty="0">
                <a:solidFill>
                  <a:schemeClr val="tx1"/>
                </a:solidFill>
              </a:rPr>
              <a:t>IF</a:t>
            </a:r>
            <a:br>
              <a:rPr lang="en-US" sz="1600" dirty="0">
                <a:solidFill>
                  <a:schemeClr val="tx1"/>
                </a:solidFill>
              </a:rPr>
            </a:br>
            <a:r>
              <a:rPr lang="en-US" sz="1600" dirty="0">
                <a:solidFill>
                  <a:schemeClr val="tx1"/>
                </a:solidFill>
              </a:rPr>
              <a:t>weather = cold</a:t>
            </a:r>
            <a:br>
              <a:rPr lang="en-US" sz="1600" dirty="0">
                <a:solidFill>
                  <a:schemeClr val="tx1"/>
                </a:solidFill>
              </a:rPr>
            </a:br>
            <a:r>
              <a:rPr lang="en-US" sz="1600" dirty="0">
                <a:solidFill>
                  <a:schemeClr val="tx1"/>
                </a:solidFill>
              </a:rPr>
              <a:t>THEN</a:t>
            </a:r>
            <a:br>
              <a:rPr lang="en-US" sz="1600" dirty="0">
                <a:solidFill>
                  <a:schemeClr val="tx1"/>
                </a:solidFill>
              </a:rPr>
            </a:br>
            <a:r>
              <a:rPr lang="en-US" sz="1600" dirty="0">
                <a:solidFill>
                  <a:schemeClr val="tx1"/>
                </a:solidFill>
              </a:rPr>
              <a:t>wear boots</a:t>
            </a:r>
            <a:endParaRPr lang="en-CA" sz="1600" dirty="0">
              <a:solidFill>
                <a:schemeClr val="tx1"/>
              </a:solidFill>
            </a:endParaRPr>
          </a:p>
        </p:txBody>
      </p:sp>
      <p:sp>
        <p:nvSpPr>
          <p:cNvPr id="5" name="Callout: Line with Accent Bar 4"/>
          <p:cNvSpPr/>
          <p:nvPr/>
        </p:nvSpPr>
        <p:spPr>
          <a:xfrm>
            <a:off x="5794022" y="1189533"/>
            <a:ext cx="2018338" cy="2592287"/>
          </a:xfrm>
          <a:prstGeom prst="accentCallout1">
            <a:avLst>
              <a:gd name="adj1" fmla="val 18750"/>
              <a:gd name="adj2" fmla="val -8333"/>
              <a:gd name="adj3" fmla="val 126938"/>
              <a:gd name="adj4" fmla="val -35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t>Here follows a repetition of Operations 13 – 25: </a:t>
            </a:r>
            <a:r>
              <a:rPr lang="en-US" sz="1600" b="1" dirty="0"/>
              <a:t>Iteration</a:t>
            </a:r>
            <a:r>
              <a:rPr lang="en-US" sz="1600" dirty="0"/>
              <a:t> Logic</a:t>
            </a:r>
            <a:br>
              <a:rPr lang="en-US" sz="1600" dirty="0"/>
            </a:br>
            <a:br>
              <a:rPr lang="en-US" sz="1600" dirty="0"/>
            </a:br>
            <a:r>
              <a:rPr lang="en-US" sz="1600" dirty="0">
                <a:solidFill>
                  <a:schemeClr val="tx1"/>
                </a:solidFill>
              </a:rPr>
              <a:t>FOR EACH</a:t>
            </a:r>
            <a:br>
              <a:rPr lang="en-US" sz="1600" dirty="0">
                <a:solidFill>
                  <a:schemeClr val="tx1"/>
                </a:solidFill>
              </a:rPr>
            </a:br>
            <a:r>
              <a:rPr lang="en-US" sz="1600" dirty="0">
                <a:solidFill>
                  <a:schemeClr val="tx1"/>
                </a:solidFill>
              </a:rPr>
              <a:t>side (Left, Right)</a:t>
            </a:r>
            <a:br>
              <a:rPr lang="en-US" sz="1600" dirty="0">
                <a:solidFill>
                  <a:schemeClr val="tx1"/>
                </a:solidFill>
              </a:rPr>
            </a:br>
            <a:r>
              <a:rPr lang="en-US" sz="1600" dirty="0">
                <a:solidFill>
                  <a:schemeClr val="tx1"/>
                </a:solidFill>
              </a:rPr>
              <a:t>put foot into shoe</a:t>
            </a:r>
          </a:p>
          <a:p>
            <a:pPr algn="ctr"/>
            <a:endParaRPr lang="en-CA" sz="1600" dirty="0"/>
          </a:p>
        </p:txBody>
      </p:sp>
    </p:spTree>
    <p:extLst>
      <p:ext uri="{BB962C8B-B14F-4D97-AF65-F5344CB8AC3E}">
        <p14:creationId xmlns:p14="http://schemas.microsoft.com/office/powerpoint/2010/main" val="4109541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12" y="483518"/>
            <a:ext cx="6292126" cy="4438934"/>
          </a:xfrm>
          <a:prstGeom prst="rect">
            <a:avLst/>
          </a:prstGeom>
        </p:spPr>
      </p:pic>
      <p:sp>
        <p:nvSpPr>
          <p:cNvPr id="5" name="TextBox 4"/>
          <p:cNvSpPr txBox="1"/>
          <p:nvPr/>
        </p:nvSpPr>
        <p:spPr>
          <a:xfrm>
            <a:off x="6660232" y="483518"/>
            <a:ext cx="2160240" cy="4154984"/>
          </a:xfrm>
          <a:prstGeom prst="rect">
            <a:avLst/>
          </a:prstGeom>
          <a:noFill/>
        </p:spPr>
        <p:txBody>
          <a:bodyPr wrap="square" rtlCol="0">
            <a:spAutoFit/>
          </a:bodyPr>
          <a:lstStyle/>
          <a:p>
            <a:r>
              <a:rPr lang="en-US" sz="2400" b="1" dirty="0"/>
              <a:t>With logic, </a:t>
            </a:r>
            <a:br>
              <a:rPr lang="en-US" sz="2400" b="1" dirty="0"/>
            </a:br>
            <a:r>
              <a:rPr lang="en-US" sz="2400" b="1" dirty="0"/>
              <a:t>comes bugs.</a:t>
            </a:r>
            <a:br>
              <a:rPr lang="en-US" dirty="0"/>
            </a:br>
            <a:endParaRPr lang="en-US" dirty="0"/>
          </a:p>
          <a:p>
            <a:r>
              <a:rPr lang="en-CA" dirty="0"/>
              <a:t>The operators of the Mark II Aiken Relay Calculator noted they had found a real bug. </a:t>
            </a:r>
          </a:p>
          <a:p>
            <a:endParaRPr lang="en-CA" dirty="0"/>
          </a:p>
          <a:p>
            <a:r>
              <a:rPr lang="en-CA" dirty="0"/>
              <a:t>Grace Hopper observed that they had “debugged” the machine.</a:t>
            </a:r>
            <a:br>
              <a:rPr lang="en-CA" dirty="0"/>
            </a:br>
            <a:endParaRPr lang="en-CA" dirty="0"/>
          </a:p>
        </p:txBody>
      </p:sp>
    </p:spTree>
    <p:extLst>
      <p:ext uri="{BB962C8B-B14F-4D97-AF65-F5344CB8AC3E}">
        <p14:creationId xmlns:p14="http://schemas.microsoft.com/office/powerpoint/2010/main" val="3904061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9512" y="483518"/>
            <a:ext cx="6292126" cy="4438934"/>
          </a:xfrm>
          <a:prstGeom prst="rect">
            <a:avLst/>
          </a:prstGeom>
        </p:spPr>
      </p:pic>
      <p:sp>
        <p:nvSpPr>
          <p:cNvPr id="5" name="TextBox 4"/>
          <p:cNvSpPr txBox="1"/>
          <p:nvPr/>
        </p:nvSpPr>
        <p:spPr>
          <a:xfrm>
            <a:off x="6660232" y="483518"/>
            <a:ext cx="2160240" cy="4154984"/>
          </a:xfrm>
          <a:prstGeom prst="rect">
            <a:avLst/>
          </a:prstGeom>
          <a:noFill/>
        </p:spPr>
        <p:txBody>
          <a:bodyPr wrap="square" rtlCol="0">
            <a:spAutoFit/>
          </a:bodyPr>
          <a:lstStyle/>
          <a:p>
            <a:r>
              <a:rPr lang="en-US" sz="2400" b="1" dirty="0"/>
              <a:t>With logic, </a:t>
            </a:r>
            <a:br>
              <a:rPr lang="en-US" sz="2400" b="1" dirty="0"/>
            </a:br>
            <a:r>
              <a:rPr lang="en-US" sz="2400" b="1" dirty="0"/>
              <a:t>comes bugs.</a:t>
            </a:r>
            <a:br>
              <a:rPr lang="en-US" dirty="0"/>
            </a:br>
            <a:endParaRPr lang="en-US" dirty="0"/>
          </a:p>
          <a:p>
            <a:r>
              <a:rPr lang="en-CA" dirty="0"/>
              <a:t>The operators of the Mark II Aiken Relay Calculator noted they had found a real bug. </a:t>
            </a:r>
          </a:p>
          <a:p>
            <a:endParaRPr lang="en-CA" dirty="0"/>
          </a:p>
          <a:p>
            <a:r>
              <a:rPr lang="en-CA" dirty="0"/>
              <a:t>Grace Hopper observed that they had “debugged” the machine.</a:t>
            </a:r>
            <a:br>
              <a:rPr lang="en-CA" dirty="0"/>
            </a:br>
            <a:endParaRPr lang="en-CA" dirty="0"/>
          </a:p>
        </p:txBody>
      </p:sp>
      <p:sp>
        <p:nvSpPr>
          <p:cNvPr id="2" name="Rectangle 1">
            <a:extLst>
              <a:ext uri="{FF2B5EF4-FFF2-40B4-BE49-F238E27FC236}">
                <a16:creationId xmlns:a16="http://schemas.microsoft.com/office/drawing/2014/main" id="{300BAF50-959A-44F2-92C9-84DB2C8D7236}"/>
              </a:ext>
            </a:extLst>
          </p:cNvPr>
          <p:cNvSpPr/>
          <p:nvPr/>
        </p:nvSpPr>
        <p:spPr>
          <a:xfrm>
            <a:off x="0" y="915566"/>
            <a:ext cx="6471638" cy="2376264"/>
          </a:xfrm>
          <a:prstGeom prst="rect">
            <a:avLst/>
          </a:prstGeom>
          <a:solidFill>
            <a:srgbClr val="FDA02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14E9E549-14EF-437E-AF6F-300A6256469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3361" y="1026790"/>
            <a:ext cx="4924425" cy="1905000"/>
          </a:xfrm>
          <a:prstGeom prst="rect">
            <a:avLst/>
          </a:prstGeom>
        </p:spPr>
      </p:pic>
      <p:sp>
        <p:nvSpPr>
          <p:cNvPr id="7" name="TextBox 6">
            <a:extLst>
              <a:ext uri="{FF2B5EF4-FFF2-40B4-BE49-F238E27FC236}">
                <a16:creationId xmlns:a16="http://schemas.microsoft.com/office/drawing/2014/main" id="{6E2B6450-556D-4B80-A75C-AF34A87B6035}"/>
              </a:ext>
            </a:extLst>
          </p:cNvPr>
          <p:cNvSpPr txBox="1"/>
          <p:nvPr/>
        </p:nvSpPr>
        <p:spPr>
          <a:xfrm>
            <a:off x="1025983" y="2953276"/>
            <a:ext cx="4599183" cy="338554"/>
          </a:xfrm>
          <a:prstGeom prst="rect">
            <a:avLst/>
          </a:prstGeom>
          <a:noFill/>
        </p:spPr>
        <p:txBody>
          <a:bodyPr wrap="square" rtlCol="0">
            <a:spAutoFit/>
          </a:bodyPr>
          <a:lstStyle/>
          <a:p>
            <a:pPr algn="ctr"/>
            <a:r>
              <a:rPr lang="en-CA" sz="1600" dirty="0"/>
              <a:t>Google Doodle on Grace Hopper's 107</a:t>
            </a:r>
            <a:r>
              <a:rPr lang="en-CA" sz="1600" baseline="30000" dirty="0"/>
              <a:t>th</a:t>
            </a:r>
            <a:r>
              <a:rPr lang="en-CA" sz="1600" dirty="0"/>
              <a:t> birthday</a:t>
            </a:r>
          </a:p>
        </p:txBody>
      </p:sp>
    </p:spTree>
    <p:extLst>
      <p:ext uri="{BB962C8B-B14F-4D97-AF65-F5344CB8AC3E}">
        <p14:creationId xmlns:p14="http://schemas.microsoft.com/office/powerpoint/2010/main" val="56314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News of the Week</a:t>
            </a:r>
          </a:p>
        </p:txBody>
      </p:sp>
      <p:sp>
        <p:nvSpPr>
          <p:cNvPr id="6" name="Content Placeholder 5"/>
          <p:cNvSpPr>
            <a:spLocks noGrp="1"/>
          </p:cNvSpPr>
          <p:nvPr>
            <p:ph idx="1"/>
          </p:nvPr>
        </p:nvSpPr>
        <p:spPr/>
        <p:txBody>
          <a:bodyPr/>
          <a:lstStyle/>
          <a:p>
            <a:endParaRPr lang="en-CA"/>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91880" y="1995686"/>
            <a:ext cx="2240096" cy="1851427"/>
          </a:xfrm>
          <a:prstGeom prst="rect">
            <a:avLst/>
          </a:prstGeom>
        </p:spPr>
      </p:pic>
    </p:spTree>
    <p:extLst>
      <p:ext uri="{BB962C8B-B14F-4D97-AF65-F5344CB8AC3E}">
        <p14:creationId xmlns:p14="http://schemas.microsoft.com/office/powerpoint/2010/main" val="608143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1A5C4-7032-4695-9949-5D4DE234A713}"/>
              </a:ext>
            </a:extLst>
          </p:cNvPr>
          <p:cNvSpPr>
            <a:spLocks noGrp="1"/>
          </p:cNvSpPr>
          <p:nvPr>
            <p:ph type="title"/>
          </p:nvPr>
        </p:nvSpPr>
        <p:spPr>
          <a:xfrm>
            <a:off x="457200" y="388640"/>
            <a:ext cx="8229600" cy="742950"/>
          </a:xfrm>
        </p:spPr>
        <p:txBody>
          <a:bodyPr>
            <a:normAutofit fontScale="90000"/>
          </a:bodyPr>
          <a:lstStyle/>
          <a:p>
            <a:pPr algn="ctr">
              <a:tabLst>
                <a:tab pos="1612800" algn="ctr"/>
                <a:tab pos="6094800" algn="ctr"/>
              </a:tabLst>
            </a:pPr>
            <a:r>
              <a:rPr lang="en-US" sz="4400" dirty="0"/>
              <a:t>	Ada Lovelace                    Grace Hopper</a:t>
            </a:r>
            <a:br>
              <a:rPr lang="en-US" sz="4400" dirty="0"/>
            </a:br>
            <a:r>
              <a:rPr lang="en-US" sz="2200" dirty="0"/>
              <a:t>	</a:t>
            </a:r>
            <a:r>
              <a:rPr lang="en-CA" sz="2200" dirty="0"/>
              <a:t>1815 – 1852                                                                           1906 -- 1992</a:t>
            </a:r>
          </a:p>
        </p:txBody>
      </p:sp>
      <p:pic>
        <p:nvPicPr>
          <p:cNvPr id="7" name="Picture 6">
            <a:extLst>
              <a:ext uri="{FF2B5EF4-FFF2-40B4-BE49-F238E27FC236}">
                <a16:creationId xmlns:a16="http://schemas.microsoft.com/office/drawing/2014/main" id="{C718E499-F5C8-433F-BFAB-EADEB1FDD1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5576" y="1323506"/>
            <a:ext cx="2448272" cy="3516608"/>
          </a:xfrm>
          <a:prstGeom prst="rect">
            <a:avLst/>
          </a:prstGeom>
        </p:spPr>
      </p:pic>
      <p:sp>
        <p:nvSpPr>
          <p:cNvPr id="3" name="TextBox 2">
            <a:extLst>
              <a:ext uri="{FF2B5EF4-FFF2-40B4-BE49-F238E27FC236}">
                <a16:creationId xmlns:a16="http://schemas.microsoft.com/office/drawing/2014/main" id="{784A9F91-4347-4AE4-AF9B-BA597C321C1C}"/>
              </a:ext>
            </a:extLst>
          </p:cNvPr>
          <p:cNvSpPr txBox="1"/>
          <p:nvPr/>
        </p:nvSpPr>
        <p:spPr>
          <a:xfrm>
            <a:off x="3203848" y="1419622"/>
            <a:ext cx="1584176"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Computing Pioneers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The mothers of programming</a:t>
            </a:r>
            <a:endParaRPr kumimoji="0" lang="en-CA"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1026" name="Picture 2" descr="Commodore Grace Hopper speaking at the Miami-Dade Community College North Campus.">
            <a:extLst>
              <a:ext uri="{FF2B5EF4-FFF2-40B4-BE49-F238E27FC236}">
                <a16:creationId xmlns:a16="http://schemas.microsoft.com/office/drawing/2014/main" id="{71B1E7E7-4D3E-43C8-9B27-D4A54A1DBC5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805850" y="1323506"/>
            <a:ext cx="4230645" cy="381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59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81F6C-7E13-4BB2-8B24-54AD81164B30}"/>
              </a:ext>
            </a:extLst>
          </p:cNvPr>
          <p:cNvSpPr>
            <a:spLocks noGrp="1"/>
          </p:cNvSpPr>
          <p:nvPr>
            <p:ph type="title"/>
          </p:nvPr>
        </p:nvSpPr>
        <p:spPr>
          <a:xfrm>
            <a:off x="457200" y="267494"/>
            <a:ext cx="8229600" cy="742950"/>
          </a:xfrm>
        </p:spPr>
        <p:txBody>
          <a:bodyPr/>
          <a:lstStyle/>
          <a:p>
            <a:pPr algn="ctr"/>
            <a:r>
              <a:rPr lang="en-CA" dirty="0"/>
              <a:t>The First Software Engineer</a:t>
            </a:r>
          </a:p>
        </p:txBody>
      </p:sp>
      <p:pic>
        <p:nvPicPr>
          <p:cNvPr id="5" name="Content Placeholder 4" descr="A person standing in a room&#10;&#10;Description automatically generated">
            <a:extLst>
              <a:ext uri="{FF2B5EF4-FFF2-40B4-BE49-F238E27FC236}">
                <a16:creationId xmlns:a16="http://schemas.microsoft.com/office/drawing/2014/main" id="{6E932ADD-E6C4-4C80-B414-2A10EDC184AE}"/>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457200" y="1206500"/>
            <a:ext cx="2879252" cy="3657600"/>
          </a:xfrm>
        </p:spPr>
      </p:pic>
      <p:sp>
        <p:nvSpPr>
          <p:cNvPr id="6" name="TextBox 5">
            <a:extLst>
              <a:ext uri="{FF2B5EF4-FFF2-40B4-BE49-F238E27FC236}">
                <a16:creationId xmlns:a16="http://schemas.microsoft.com/office/drawing/2014/main" id="{1824FA20-5354-4760-9BDA-ABC75D833D89}"/>
              </a:ext>
            </a:extLst>
          </p:cNvPr>
          <p:cNvSpPr txBox="1"/>
          <p:nvPr/>
        </p:nvSpPr>
        <p:spPr>
          <a:xfrm>
            <a:off x="3563888" y="1143000"/>
            <a:ext cx="2736304" cy="3570208"/>
          </a:xfrm>
          <a:prstGeom prst="rect">
            <a:avLst/>
          </a:prstGeom>
          <a:noFill/>
        </p:spPr>
        <p:txBody>
          <a:bodyPr wrap="square" rtlCol="0">
            <a:spAutoFit/>
          </a:bodyPr>
          <a:lstStyle/>
          <a:p>
            <a:r>
              <a:rPr lang="en-CA" b="1" dirty="0"/>
              <a:t>Margaret Hamilton</a:t>
            </a:r>
          </a:p>
          <a:p>
            <a:pPr>
              <a:spcAft>
                <a:spcPts val="600"/>
              </a:spcAft>
            </a:pPr>
            <a:r>
              <a:rPr lang="en-CA" dirty="0"/>
              <a:t>lead software engineer on Project Apollo </a:t>
            </a:r>
            <a:br>
              <a:rPr lang="en-CA" dirty="0"/>
            </a:br>
            <a:r>
              <a:rPr lang="en-CA" dirty="0"/>
              <a:t>1965 – 1972</a:t>
            </a:r>
          </a:p>
          <a:p>
            <a:pPr>
              <a:spcAft>
                <a:spcPts val="600"/>
              </a:spcAft>
            </a:pPr>
            <a:r>
              <a:rPr lang="en-CA" b="1" dirty="0"/>
              <a:t>Designed Apollo Guidance Computer to run tasks by real-time priority instead of expected sequence.</a:t>
            </a:r>
            <a:endParaRPr lang="en-CA" dirty="0"/>
          </a:p>
          <a:p>
            <a:r>
              <a:rPr lang="en-CA" dirty="0"/>
              <a:t>Hamilton with all the AGC program listings. She is 5'6" 168cm tall.</a:t>
            </a:r>
          </a:p>
        </p:txBody>
      </p:sp>
      <p:pic>
        <p:nvPicPr>
          <p:cNvPr id="7" name="Picture 6">
            <a:extLst>
              <a:ext uri="{FF2B5EF4-FFF2-40B4-BE49-F238E27FC236}">
                <a16:creationId xmlns:a16="http://schemas.microsoft.com/office/drawing/2014/main" id="{4FAA4C60-ECA7-4117-A662-1D6F9CDC154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27812" y="1206500"/>
            <a:ext cx="2232248" cy="3657600"/>
          </a:xfrm>
          <a:prstGeom prst="rect">
            <a:avLst/>
          </a:prstGeom>
        </p:spPr>
      </p:pic>
    </p:spTree>
    <p:extLst>
      <p:ext uri="{BB962C8B-B14F-4D97-AF65-F5344CB8AC3E}">
        <p14:creationId xmlns:p14="http://schemas.microsoft.com/office/powerpoint/2010/main" val="184224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7574"/>
            <a:ext cx="8579296" cy="3693000"/>
          </a:xfrm>
        </p:spPr>
        <p:txBody>
          <a:bodyPr>
            <a:normAutofit fontScale="92500"/>
          </a:bodyPr>
          <a:lstStyle/>
          <a:p>
            <a:pPr marL="0" indent="0">
              <a:buNone/>
            </a:pPr>
            <a:r>
              <a:rPr lang="en-CA" dirty="0">
                <a:solidFill>
                  <a:srgbClr val="0070C0"/>
                </a:solidFill>
              </a:rPr>
              <a:t>Early Programming 1940s to 1960s</a:t>
            </a:r>
            <a:r>
              <a:rPr lang="en-CA" dirty="0"/>
              <a:t> focused on language structure, instruction sets, and inventing key elements like variables, sorting, binary trees, modular programs, subroutines, breakpoints / debugging, and compilers.</a:t>
            </a:r>
          </a:p>
          <a:p>
            <a:pPr marL="0" indent="0" algn="ctr">
              <a:buNone/>
            </a:pPr>
            <a:r>
              <a:rPr lang="en-CA" b="1" dirty="0"/>
              <a:t>Thank: Ada Lovelace, ENIAC Six, Grace Hopper</a:t>
            </a:r>
          </a:p>
          <a:p>
            <a:pPr lvl="1">
              <a:buFont typeface="Courier New" panose="02070309020205020404" pitchFamily="49" charset="0"/>
              <a:buChar char="o"/>
            </a:pPr>
            <a:r>
              <a:rPr lang="en-CA" dirty="0"/>
              <a:t>FORTRAN (IBM, 1954)  </a:t>
            </a:r>
            <a:r>
              <a:rPr lang="en-CA" dirty="0" err="1"/>
              <a:t>FORmula</a:t>
            </a:r>
            <a:r>
              <a:rPr lang="en-CA" dirty="0"/>
              <a:t> </a:t>
            </a:r>
            <a:r>
              <a:rPr lang="en-CA" dirty="0" err="1"/>
              <a:t>TRANslation</a:t>
            </a:r>
            <a:endParaRPr lang="en-CA" dirty="0"/>
          </a:p>
          <a:p>
            <a:pPr lvl="2">
              <a:buFont typeface="Wingdings" panose="05000000000000000000" pitchFamily="2" charset="2"/>
              <a:buChar char="ü"/>
            </a:pPr>
            <a:r>
              <a:rPr lang="en-CA" dirty="0"/>
              <a:t>First widely used high-level general purpose programming language</a:t>
            </a:r>
          </a:p>
          <a:p>
            <a:pPr lvl="1">
              <a:buFont typeface="Courier New" panose="02070309020205020404" pitchFamily="49" charset="0"/>
              <a:buChar char="o"/>
            </a:pPr>
            <a:r>
              <a:rPr lang="en-CA" dirty="0"/>
              <a:t>LISP (John McCarthy, 1958), COBOL (Grace Hopper, 1959)</a:t>
            </a:r>
          </a:p>
          <a:p>
            <a:pPr lvl="2">
              <a:buFont typeface="Wingdings" panose="05000000000000000000" pitchFamily="2" charset="2"/>
              <a:buChar char="ü"/>
            </a:pPr>
            <a:r>
              <a:rPr lang="en-CA" dirty="0"/>
              <a:t>Both still in use for AI and business respectively</a:t>
            </a:r>
          </a:p>
        </p:txBody>
      </p:sp>
      <p:sp>
        <p:nvSpPr>
          <p:cNvPr id="7" name="Title 1"/>
          <p:cNvSpPr>
            <a:spLocks noGrp="1"/>
          </p:cNvSpPr>
          <p:nvPr>
            <p:ph type="title"/>
          </p:nvPr>
        </p:nvSpPr>
        <p:spPr>
          <a:xfrm>
            <a:off x="457200" y="195486"/>
            <a:ext cx="8229600" cy="742950"/>
          </a:xfrm>
        </p:spPr>
        <p:txBody>
          <a:bodyPr>
            <a:noAutofit/>
          </a:bodyPr>
          <a:lstStyle/>
          <a:p>
            <a:r>
              <a:rPr lang="en-US" sz="3200" dirty="0"/>
              <a:t>Sh</a:t>
            </a:r>
            <a:r>
              <a:rPr lang="en-US" sz="2800" dirty="0"/>
              <a:t>ort History of Programming Languages</a:t>
            </a:r>
          </a:p>
        </p:txBody>
      </p:sp>
    </p:spTree>
    <p:extLst>
      <p:ext uri="{BB962C8B-B14F-4D97-AF65-F5344CB8AC3E}">
        <p14:creationId xmlns:p14="http://schemas.microsoft.com/office/powerpoint/2010/main" val="2631354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843558"/>
            <a:ext cx="8712968" cy="886965"/>
          </a:xfrm>
        </p:spPr>
        <p:txBody>
          <a:bodyPr>
            <a:normAutofit/>
          </a:bodyPr>
          <a:lstStyle/>
          <a:p>
            <a:pPr marL="0" indent="0">
              <a:lnSpc>
                <a:spcPct val="120000"/>
              </a:lnSpc>
              <a:spcBef>
                <a:spcPts val="300"/>
              </a:spcBef>
              <a:buNone/>
            </a:pPr>
            <a:r>
              <a:rPr lang="en-CA" sz="2000" u="sng" dirty="0"/>
              <a:t>1970s</a:t>
            </a:r>
            <a:r>
              <a:rPr lang="en-CA" sz="2000" b="1" dirty="0"/>
              <a:t>:</a:t>
            </a:r>
            <a:r>
              <a:rPr lang="en-CA" sz="2000" dirty="0"/>
              <a:t> </a:t>
            </a:r>
            <a:r>
              <a:rPr lang="en-CA" sz="2000" dirty="0">
                <a:solidFill>
                  <a:srgbClr val="0070C0"/>
                </a:solidFill>
              </a:rPr>
              <a:t>structured programming </a:t>
            </a:r>
            <a:r>
              <a:rPr lang="en-CA" sz="2000" dirty="0"/>
              <a:t> </a:t>
            </a:r>
            <a:r>
              <a:rPr lang="en-CA" sz="2000" b="1" dirty="0"/>
              <a:t>{</a:t>
            </a:r>
            <a:r>
              <a:rPr lang="en-CA" sz="2000" dirty="0"/>
              <a:t>  </a:t>
            </a:r>
            <a:r>
              <a:rPr lang="en-CA" sz="2000" dirty="0">
                <a:latin typeface="Consolas" panose="020B0609020204030204" pitchFamily="49" charset="0"/>
              </a:rPr>
              <a:t>scope</a:t>
            </a:r>
            <a:r>
              <a:rPr lang="en-CA" sz="2000" dirty="0"/>
              <a:t>  </a:t>
            </a:r>
            <a:r>
              <a:rPr lang="en-CA" sz="2000" b="1" dirty="0"/>
              <a:t>}</a:t>
            </a:r>
            <a:r>
              <a:rPr lang="en-CA" sz="2000" dirty="0"/>
              <a:t>  instead of </a:t>
            </a:r>
            <a:r>
              <a:rPr lang="en-CA" sz="2000" dirty="0">
                <a:latin typeface="Consolas" panose="020B0609020204030204" pitchFamily="49" charset="0"/>
              </a:rPr>
              <a:t>GOTO / TAG</a:t>
            </a:r>
            <a:endParaRPr lang="en-CA" sz="2000" dirty="0">
              <a:solidFill>
                <a:srgbClr val="0070C0"/>
              </a:solidFill>
            </a:endParaRPr>
          </a:p>
          <a:p>
            <a:pPr>
              <a:lnSpc>
                <a:spcPct val="120000"/>
              </a:lnSpc>
              <a:spcBef>
                <a:spcPts val="300"/>
              </a:spcBef>
            </a:pPr>
            <a:r>
              <a:rPr lang="en-CA" sz="2000" b="1" dirty="0"/>
              <a:t>C</a:t>
            </a:r>
            <a:r>
              <a:rPr lang="en-CA" sz="2000" dirty="0"/>
              <a:t> (Kernighan &amp; Ritchie, 1978. </a:t>
            </a:r>
            <a:r>
              <a:rPr lang="en-CA" sz="2000" i="1" dirty="0"/>
              <a:t>The C Programming Language </a:t>
            </a:r>
            <a:r>
              <a:rPr lang="en-CA" sz="2000" dirty="0"/>
              <a:t>)</a:t>
            </a:r>
          </a:p>
        </p:txBody>
      </p:sp>
      <p:sp>
        <p:nvSpPr>
          <p:cNvPr id="7" name="Title 1"/>
          <p:cNvSpPr>
            <a:spLocks noGrp="1"/>
          </p:cNvSpPr>
          <p:nvPr>
            <p:ph type="title"/>
          </p:nvPr>
        </p:nvSpPr>
        <p:spPr>
          <a:xfrm>
            <a:off x="457200" y="195486"/>
            <a:ext cx="8229600" cy="742950"/>
          </a:xfrm>
        </p:spPr>
        <p:txBody>
          <a:bodyPr>
            <a:noAutofit/>
          </a:bodyPr>
          <a:lstStyle/>
          <a:p>
            <a:r>
              <a:rPr lang="en-US" sz="3200" dirty="0"/>
              <a:t>Sh</a:t>
            </a:r>
            <a:r>
              <a:rPr lang="en-US" sz="2800" dirty="0"/>
              <a:t>ort History of Programming Languages </a:t>
            </a:r>
          </a:p>
        </p:txBody>
      </p:sp>
      <p:sp>
        <p:nvSpPr>
          <p:cNvPr id="2" name="TextBox 1">
            <a:extLst>
              <a:ext uri="{FF2B5EF4-FFF2-40B4-BE49-F238E27FC236}">
                <a16:creationId xmlns:a16="http://schemas.microsoft.com/office/drawing/2014/main" id="{56C965D9-5DC7-465E-9D4C-56CBF0DEE2D1}"/>
              </a:ext>
            </a:extLst>
          </p:cNvPr>
          <p:cNvSpPr txBox="1"/>
          <p:nvPr/>
        </p:nvSpPr>
        <p:spPr>
          <a:xfrm>
            <a:off x="395536" y="1779662"/>
            <a:ext cx="4608512" cy="2980874"/>
          </a:xfrm>
          <a:prstGeom prst="rect">
            <a:avLst/>
          </a:prstGeom>
          <a:noFill/>
          <a:ln w="34925">
            <a:solidFill>
              <a:srgbClr val="FDA023"/>
            </a:solidFill>
          </a:ln>
        </p:spPr>
        <p:txBody>
          <a:bodyPr wrap="square" numCol="1" rtlCol="0">
            <a:noAutofit/>
          </a:bodyPr>
          <a:lstStyle/>
          <a:p>
            <a:pPr>
              <a:lnSpc>
                <a:spcPct val="120000"/>
              </a:lnSpc>
              <a:spcBef>
                <a:spcPts val="300"/>
              </a:spcBef>
            </a:pPr>
            <a:r>
              <a:rPr lang="en-CA" dirty="0">
                <a:latin typeface="Consolas" panose="020B0609020204030204" pitchFamily="49" charset="0"/>
              </a:rPr>
              <a:t>IF (true)    IF (false) GOTO false3</a:t>
            </a:r>
            <a:br>
              <a:rPr lang="en-CA" dirty="0">
                <a:latin typeface="Consolas" panose="020B0609020204030204" pitchFamily="49" charset="0"/>
              </a:rPr>
            </a:br>
            <a:r>
              <a:rPr lang="en-CA" dirty="0">
                <a:latin typeface="Consolas" panose="020B0609020204030204" pitchFamily="49" charset="0"/>
              </a:rPr>
              <a:t>{ 	        do this</a:t>
            </a:r>
            <a:br>
              <a:rPr lang="en-CA" dirty="0">
                <a:latin typeface="Consolas" panose="020B0609020204030204" pitchFamily="49" charset="0"/>
              </a:rPr>
            </a:br>
            <a:r>
              <a:rPr lang="en-CA" dirty="0">
                <a:latin typeface="Consolas" panose="020B0609020204030204" pitchFamily="49" charset="0"/>
              </a:rPr>
              <a:t>do this;	 GOTO bypass3</a:t>
            </a:r>
            <a:br>
              <a:rPr lang="en-CA" dirty="0">
                <a:latin typeface="Consolas" panose="020B0609020204030204" pitchFamily="49" charset="0"/>
              </a:rPr>
            </a:br>
            <a:r>
              <a:rPr lang="en-CA" dirty="0">
                <a:latin typeface="Consolas" panose="020B0609020204030204" pitchFamily="49" charset="0"/>
              </a:rPr>
              <a:t>} 		</a:t>
            </a:r>
          </a:p>
          <a:p>
            <a:pPr>
              <a:lnSpc>
                <a:spcPct val="120000"/>
              </a:lnSpc>
              <a:spcBef>
                <a:spcPts val="300"/>
              </a:spcBef>
            </a:pPr>
            <a:r>
              <a:rPr lang="en-CA" dirty="0">
                <a:latin typeface="Consolas" panose="020B0609020204030204" pitchFamily="49" charset="0"/>
              </a:rPr>
              <a:t>ELSE 	      TAG false3</a:t>
            </a:r>
            <a:br>
              <a:rPr lang="en-CA" dirty="0">
                <a:latin typeface="Consolas" panose="020B0609020204030204" pitchFamily="49" charset="0"/>
              </a:rPr>
            </a:br>
            <a:r>
              <a:rPr lang="en-CA" dirty="0">
                <a:latin typeface="Consolas" panose="020B0609020204030204" pitchFamily="49" charset="0"/>
              </a:rPr>
              <a:t>{ 		 do that</a:t>
            </a:r>
          </a:p>
          <a:p>
            <a:pPr>
              <a:lnSpc>
                <a:spcPct val="120000"/>
              </a:lnSpc>
              <a:spcBef>
                <a:spcPts val="300"/>
              </a:spcBef>
            </a:pPr>
            <a:r>
              <a:rPr lang="en-CA" dirty="0">
                <a:latin typeface="Consolas" panose="020B0609020204030204" pitchFamily="49" charset="0"/>
              </a:rPr>
              <a:t>  do that; 	</a:t>
            </a:r>
          </a:p>
          <a:p>
            <a:pPr>
              <a:lnSpc>
                <a:spcPct val="120000"/>
              </a:lnSpc>
              <a:spcBef>
                <a:spcPts val="300"/>
              </a:spcBef>
            </a:pPr>
            <a:r>
              <a:rPr lang="en-CA" dirty="0">
                <a:latin typeface="Consolas" panose="020B0609020204030204" pitchFamily="49" charset="0"/>
              </a:rPr>
              <a:t>} 	      TAG bypass3</a:t>
            </a:r>
          </a:p>
        </p:txBody>
      </p:sp>
      <p:sp>
        <p:nvSpPr>
          <p:cNvPr id="5" name="TextBox 4">
            <a:extLst>
              <a:ext uri="{FF2B5EF4-FFF2-40B4-BE49-F238E27FC236}">
                <a16:creationId xmlns:a16="http://schemas.microsoft.com/office/drawing/2014/main" id="{B2D3986E-A862-4FDF-A6C6-4258388C9BCC}"/>
              </a:ext>
            </a:extLst>
          </p:cNvPr>
          <p:cNvSpPr txBox="1"/>
          <p:nvPr/>
        </p:nvSpPr>
        <p:spPr>
          <a:xfrm>
            <a:off x="5364088" y="1779662"/>
            <a:ext cx="3322712" cy="2980874"/>
          </a:xfrm>
          <a:prstGeom prst="rect">
            <a:avLst/>
          </a:prstGeom>
          <a:noFill/>
          <a:ln w="34925">
            <a:solidFill>
              <a:srgbClr val="FDA023"/>
            </a:solidFill>
          </a:ln>
        </p:spPr>
        <p:txBody>
          <a:bodyPr wrap="square" numCol="1" rtlCol="0">
            <a:noAutofit/>
          </a:bodyPr>
          <a:lstStyle/>
          <a:p>
            <a:r>
              <a:rPr lang="en-CA" dirty="0">
                <a:latin typeface="Consolas" panose="020B0609020204030204" pitchFamily="49" charset="0"/>
              </a:rPr>
              <a:t>FOR (</a:t>
            </a:r>
            <a:r>
              <a:rPr lang="en-CA" dirty="0" err="1">
                <a:latin typeface="Consolas" panose="020B0609020204030204" pitchFamily="49" charset="0"/>
              </a:rPr>
              <a:t>i</a:t>
            </a:r>
            <a:r>
              <a:rPr lang="en-CA" dirty="0">
                <a:latin typeface="Consolas" panose="020B0609020204030204" pitchFamily="49" charset="0"/>
              </a:rPr>
              <a:t>=0; </a:t>
            </a:r>
            <a:r>
              <a:rPr lang="en-CA" dirty="0" err="1">
                <a:latin typeface="Consolas" panose="020B0609020204030204" pitchFamily="49" charset="0"/>
              </a:rPr>
              <a:t>i</a:t>
            </a:r>
            <a:r>
              <a:rPr lang="en-CA" dirty="0">
                <a:latin typeface="Consolas" panose="020B0609020204030204" pitchFamily="49" charset="0"/>
              </a:rPr>
              <a:t>&lt;n; </a:t>
            </a:r>
            <a:r>
              <a:rPr lang="en-CA" dirty="0" err="1">
                <a:latin typeface="Consolas" panose="020B0609020204030204" pitchFamily="49" charset="0"/>
              </a:rPr>
              <a:t>i</a:t>
            </a:r>
            <a:r>
              <a:rPr lang="en-CA" dirty="0">
                <a:latin typeface="Consolas" panose="020B0609020204030204" pitchFamily="49" charset="0"/>
              </a:rPr>
              <a:t>++) </a:t>
            </a:r>
            <a:br>
              <a:rPr lang="en-CA" dirty="0">
                <a:latin typeface="Consolas" panose="020B0609020204030204" pitchFamily="49" charset="0"/>
              </a:rPr>
            </a:br>
            <a:r>
              <a:rPr lang="en-CA" dirty="0">
                <a:latin typeface="Consolas" panose="020B0609020204030204" pitchFamily="49" charset="0"/>
              </a:rPr>
              <a:t>{ do this n times }</a:t>
            </a:r>
          </a:p>
          <a:p>
            <a:endParaRPr lang="en-CA" dirty="0">
              <a:latin typeface="Consolas" panose="020B0609020204030204" pitchFamily="49" charset="0"/>
            </a:endParaRPr>
          </a:p>
          <a:p>
            <a:r>
              <a:rPr lang="en-CA" dirty="0" err="1">
                <a:latin typeface="Consolas" panose="020B0609020204030204" pitchFamily="49" charset="0"/>
              </a:rPr>
              <a:t>i</a:t>
            </a:r>
            <a:r>
              <a:rPr lang="en-CA" dirty="0">
                <a:latin typeface="Consolas" panose="020B0609020204030204" pitchFamily="49" charset="0"/>
              </a:rPr>
              <a:t> = 0 </a:t>
            </a:r>
          </a:p>
          <a:p>
            <a:r>
              <a:rPr lang="en-CA" dirty="0">
                <a:latin typeface="Consolas" panose="020B0609020204030204" pitchFamily="49" charset="0"/>
              </a:rPr>
              <a:t>TAG loop7</a:t>
            </a:r>
          </a:p>
          <a:p>
            <a:r>
              <a:rPr lang="en-CA" dirty="0">
                <a:latin typeface="Consolas" panose="020B0609020204030204" pitchFamily="49" charset="0"/>
              </a:rPr>
              <a:t>IF (</a:t>
            </a:r>
            <a:r>
              <a:rPr lang="en-CA" dirty="0" err="1">
                <a:latin typeface="Consolas" panose="020B0609020204030204" pitchFamily="49" charset="0"/>
              </a:rPr>
              <a:t>i</a:t>
            </a:r>
            <a:r>
              <a:rPr lang="en-CA" dirty="0">
                <a:latin typeface="Consolas" panose="020B0609020204030204" pitchFamily="49" charset="0"/>
              </a:rPr>
              <a:t> =&gt; n) GOTO loop7end</a:t>
            </a:r>
          </a:p>
          <a:p>
            <a:r>
              <a:rPr lang="en-CA" dirty="0">
                <a:latin typeface="Consolas" panose="020B0609020204030204" pitchFamily="49" charset="0"/>
              </a:rPr>
              <a:t>  do this</a:t>
            </a:r>
          </a:p>
          <a:p>
            <a:r>
              <a:rPr lang="en-CA" dirty="0">
                <a:latin typeface="Consolas" panose="020B0609020204030204" pitchFamily="49" charset="0"/>
              </a:rPr>
              <a:t>  </a:t>
            </a:r>
            <a:r>
              <a:rPr lang="en-CA" dirty="0" err="1">
                <a:latin typeface="Consolas" panose="020B0609020204030204" pitchFamily="49" charset="0"/>
              </a:rPr>
              <a:t>i</a:t>
            </a:r>
            <a:r>
              <a:rPr lang="en-CA" dirty="0">
                <a:latin typeface="Consolas" panose="020B0609020204030204" pitchFamily="49" charset="0"/>
              </a:rPr>
              <a:t> = </a:t>
            </a:r>
            <a:r>
              <a:rPr lang="en-CA" dirty="0" err="1">
                <a:latin typeface="Consolas" panose="020B0609020204030204" pitchFamily="49" charset="0"/>
              </a:rPr>
              <a:t>i</a:t>
            </a:r>
            <a:r>
              <a:rPr lang="en-CA" dirty="0">
                <a:latin typeface="Consolas" panose="020B0609020204030204" pitchFamily="49" charset="0"/>
              </a:rPr>
              <a:t> + 1</a:t>
            </a:r>
          </a:p>
          <a:p>
            <a:r>
              <a:rPr lang="en-CA" dirty="0">
                <a:latin typeface="Consolas" panose="020B0609020204030204" pitchFamily="49" charset="0"/>
              </a:rPr>
              <a:t>  GOTO loop7</a:t>
            </a:r>
          </a:p>
          <a:p>
            <a:r>
              <a:rPr lang="en-CA" dirty="0">
                <a:latin typeface="Consolas" panose="020B0609020204030204" pitchFamily="49" charset="0"/>
              </a:rPr>
              <a:t>TAG loop7end</a:t>
            </a:r>
          </a:p>
        </p:txBody>
      </p:sp>
      <p:cxnSp>
        <p:nvCxnSpPr>
          <p:cNvPr id="6" name="Straight Connector 5">
            <a:extLst>
              <a:ext uri="{FF2B5EF4-FFF2-40B4-BE49-F238E27FC236}">
                <a16:creationId xmlns:a16="http://schemas.microsoft.com/office/drawing/2014/main" id="{55A1A405-55F7-4145-884E-D78C4908687D}"/>
              </a:ext>
            </a:extLst>
          </p:cNvPr>
          <p:cNvCxnSpPr>
            <a:cxnSpLocks/>
          </p:cNvCxnSpPr>
          <p:nvPr/>
        </p:nvCxnSpPr>
        <p:spPr>
          <a:xfrm>
            <a:off x="1907704" y="1779662"/>
            <a:ext cx="0" cy="2980874"/>
          </a:xfrm>
          <a:prstGeom prst="line">
            <a:avLst/>
          </a:prstGeom>
          <a:ln w="34925">
            <a:solidFill>
              <a:srgbClr val="FDA023"/>
            </a:solidFill>
          </a:ln>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185B397D-6FA3-4B91-9240-F32090444BCC}"/>
              </a:ext>
            </a:extLst>
          </p:cNvPr>
          <p:cNvCxnSpPr>
            <a:cxnSpLocks/>
          </p:cNvCxnSpPr>
          <p:nvPr/>
        </p:nvCxnSpPr>
        <p:spPr>
          <a:xfrm flipH="1">
            <a:off x="5364088" y="2571750"/>
            <a:ext cx="3280661" cy="0"/>
          </a:xfrm>
          <a:prstGeom prst="line">
            <a:avLst/>
          </a:prstGeom>
          <a:ln w="34925">
            <a:solidFill>
              <a:srgbClr val="FDA023"/>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89154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9512" y="1038990"/>
            <a:ext cx="8712968" cy="3765008"/>
          </a:xfrm>
        </p:spPr>
        <p:txBody>
          <a:bodyPr>
            <a:normAutofit/>
          </a:bodyPr>
          <a:lstStyle/>
          <a:p>
            <a:pPr marL="0" indent="0">
              <a:lnSpc>
                <a:spcPct val="120000"/>
              </a:lnSpc>
              <a:spcBef>
                <a:spcPts val="300"/>
              </a:spcBef>
              <a:buNone/>
            </a:pPr>
            <a:r>
              <a:rPr lang="en-CA" sz="2400" u="sng" dirty="0"/>
              <a:t>1980s</a:t>
            </a:r>
            <a:r>
              <a:rPr lang="en-CA" sz="2400" dirty="0">
                <a:solidFill>
                  <a:srgbClr val="0070C0"/>
                </a:solidFill>
              </a:rPr>
              <a:t>: language standards, libraries, data I/O via databases.</a:t>
            </a:r>
          </a:p>
          <a:p>
            <a:pPr>
              <a:lnSpc>
                <a:spcPct val="120000"/>
              </a:lnSpc>
              <a:spcBef>
                <a:spcPts val="300"/>
              </a:spcBef>
            </a:pPr>
            <a:r>
              <a:rPr lang="en-US" sz="2400" dirty="0"/>
              <a:t>From monolithic C and COBOL 		</a:t>
            </a:r>
            <a:r>
              <a:rPr lang="en-US" sz="2400" i="1" dirty="0"/>
              <a:t>from </a:t>
            </a:r>
            <a:r>
              <a:rPr lang="en-US" sz="2400" i="1" dirty="0" err="1"/>
              <a:t>PlayDoh</a:t>
            </a:r>
            <a:br>
              <a:rPr lang="en-US" sz="2400" dirty="0"/>
            </a:br>
            <a:r>
              <a:rPr lang="en-US" sz="2400" dirty="0"/>
              <a:t>to Object Oriented programming		</a:t>
            </a:r>
            <a:r>
              <a:rPr lang="en-US" sz="2400" i="1" dirty="0"/>
              <a:t>to Lego</a:t>
            </a:r>
          </a:p>
          <a:p>
            <a:pPr>
              <a:lnSpc>
                <a:spcPct val="120000"/>
              </a:lnSpc>
              <a:spcBef>
                <a:spcPts val="300"/>
              </a:spcBef>
            </a:pPr>
            <a:r>
              <a:rPr lang="en-CA" sz="2400" b="1" dirty="0"/>
              <a:t>C++</a:t>
            </a:r>
            <a:r>
              <a:rPr lang="en-CA" sz="2400" dirty="0"/>
              <a:t> </a:t>
            </a:r>
            <a:r>
              <a:rPr lang="en-CA" sz="2000" dirty="0"/>
              <a:t>(Bjarne </a:t>
            </a:r>
            <a:r>
              <a:rPr lang="en-CA" sz="2000" dirty="0" err="1"/>
              <a:t>Stroustrup</a:t>
            </a:r>
            <a:r>
              <a:rPr lang="en-CA" sz="2000" dirty="0"/>
              <a:t>, 1985. </a:t>
            </a:r>
            <a:r>
              <a:rPr lang="en-CA" sz="2000" i="1" dirty="0"/>
              <a:t>The C++ Programming Language</a:t>
            </a:r>
            <a:r>
              <a:rPr lang="en-CA" sz="2000" dirty="0"/>
              <a:t>)</a:t>
            </a:r>
          </a:p>
          <a:p>
            <a:pPr>
              <a:lnSpc>
                <a:spcPct val="120000"/>
              </a:lnSpc>
              <a:spcBef>
                <a:spcPts val="300"/>
              </a:spcBef>
            </a:pPr>
            <a:r>
              <a:rPr lang="en-CA" sz="2400" dirty="0"/>
              <a:t>Relational Database Management Systems (RDBMS)</a:t>
            </a:r>
          </a:p>
          <a:p>
            <a:pPr lvl="1">
              <a:lnSpc>
                <a:spcPct val="120000"/>
              </a:lnSpc>
              <a:spcBef>
                <a:spcPts val="300"/>
              </a:spcBef>
            </a:pPr>
            <a:r>
              <a:rPr lang="en-CA" b="1" dirty="0"/>
              <a:t>SQL</a:t>
            </a:r>
            <a:r>
              <a:rPr lang="en-CA" dirty="0"/>
              <a:t> (Structured Query Language: data storage &amp; retrieval)</a:t>
            </a:r>
          </a:p>
          <a:p>
            <a:pPr lvl="2">
              <a:lnSpc>
                <a:spcPct val="120000"/>
              </a:lnSpc>
              <a:spcBef>
                <a:spcPts val="300"/>
              </a:spcBef>
            </a:pPr>
            <a:r>
              <a:rPr lang="en-CA" dirty="0"/>
              <a:t>RDBMS &amp; SQL developed at IBM in 1970s. In the late 80s, when servers became more powerful, DB &amp; SQL replaced indexed files.</a:t>
            </a:r>
          </a:p>
        </p:txBody>
      </p:sp>
      <p:sp>
        <p:nvSpPr>
          <p:cNvPr id="7" name="Title 1"/>
          <p:cNvSpPr>
            <a:spLocks noGrp="1"/>
          </p:cNvSpPr>
          <p:nvPr>
            <p:ph type="title"/>
          </p:nvPr>
        </p:nvSpPr>
        <p:spPr>
          <a:xfrm>
            <a:off x="457200" y="195486"/>
            <a:ext cx="8229600" cy="742950"/>
          </a:xfrm>
        </p:spPr>
        <p:txBody>
          <a:bodyPr>
            <a:noAutofit/>
          </a:bodyPr>
          <a:lstStyle/>
          <a:p>
            <a:r>
              <a:rPr lang="en-US" sz="3200" dirty="0"/>
              <a:t>Sh</a:t>
            </a:r>
            <a:r>
              <a:rPr lang="en-US" sz="2800" dirty="0"/>
              <a:t>ort History of Programming Languages </a:t>
            </a:r>
          </a:p>
        </p:txBody>
      </p:sp>
    </p:spTree>
    <p:extLst>
      <p:ext uri="{BB962C8B-B14F-4D97-AF65-F5344CB8AC3E}">
        <p14:creationId xmlns:p14="http://schemas.microsoft.com/office/powerpoint/2010/main" val="2227616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87574"/>
            <a:ext cx="8435280" cy="4032448"/>
          </a:xfrm>
        </p:spPr>
        <p:txBody>
          <a:bodyPr>
            <a:normAutofit fontScale="77500" lnSpcReduction="20000"/>
          </a:bodyPr>
          <a:lstStyle/>
          <a:p>
            <a:pPr marL="0" indent="0">
              <a:lnSpc>
                <a:spcPct val="120000"/>
              </a:lnSpc>
              <a:spcBef>
                <a:spcPts val="300"/>
              </a:spcBef>
              <a:buNone/>
            </a:pPr>
            <a:r>
              <a:rPr lang="en-CA" u="sng" dirty="0"/>
              <a:t>1990s</a:t>
            </a:r>
            <a:r>
              <a:rPr lang="en-CA" dirty="0"/>
              <a:t>: </a:t>
            </a:r>
            <a:r>
              <a:rPr lang="en-CA" dirty="0">
                <a:solidFill>
                  <a:srgbClr val="0070C0"/>
                </a:solidFill>
              </a:rPr>
              <a:t>GUIs &amp; event-driven programming, the rise of the Internet</a:t>
            </a:r>
            <a:r>
              <a:rPr lang="en-CA" dirty="0"/>
              <a:t> </a:t>
            </a:r>
          </a:p>
          <a:p>
            <a:pPr>
              <a:lnSpc>
                <a:spcPct val="120000"/>
              </a:lnSpc>
              <a:spcBef>
                <a:spcPts val="300"/>
              </a:spcBef>
            </a:pPr>
            <a:r>
              <a:rPr lang="en-CA" sz="2900" dirty="0">
                <a:solidFill>
                  <a:srgbClr val="0070C0"/>
                </a:solidFill>
              </a:rPr>
              <a:t>object-orientation</a:t>
            </a:r>
            <a:r>
              <a:rPr lang="en-CA" dirty="0"/>
              <a:t> tries to become the new normal </a:t>
            </a:r>
          </a:p>
          <a:p>
            <a:pPr>
              <a:lnSpc>
                <a:spcPct val="120000"/>
              </a:lnSpc>
              <a:spcBef>
                <a:spcPts val="300"/>
              </a:spcBef>
              <a:buFont typeface="Courier New" panose="02070309020205020404" pitchFamily="49" charset="0"/>
              <a:buChar char="o"/>
              <a:tabLst>
                <a:tab pos="6640513" algn="l"/>
              </a:tabLst>
            </a:pPr>
            <a:r>
              <a:rPr lang="en-CA" dirty="0"/>
              <a:t>Visual Basic (1991) – </a:t>
            </a:r>
            <a:r>
              <a:rPr lang="en-CA" dirty="0" err="1"/>
              <a:t>OOP</a:t>
            </a:r>
            <a:r>
              <a:rPr lang="en-CA" i="1" dirty="0" err="1"/>
              <a:t>ish</a:t>
            </a:r>
            <a:r>
              <a:rPr lang="en-CA" dirty="0"/>
              <a:t> with UI objects, GUI layout tools</a:t>
            </a:r>
          </a:p>
          <a:p>
            <a:pPr lvl="1">
              <a:lnSpc>
                <a:spcPct val="120000"/>
              </a:lnSpc>
              <a:spcBef>
                <a:spcPts val="300"/>
              </a:spcBef>
              <a:buFont typeface="Courier New" panose="02070309020205020404" pitchFamily="49" charset="0"/>
              <a:buChar char="o"/>
              <a:tabLst>
                <a:tab pos="6640513" algn="l"/>
              </a:tabLst>
            </a:pPr>
            <a:r>
              <a:rPr lang="en-CA" dirty="0"/>
              <a:t>VB is derided among 'real' programmers but the following languages are near the top of most popularity indexes along with C, C++, and C#.</a:t>
            </a:r>
          </a:p>
          <a:p>
            <a:pPr>
              <a:lnSpc>
                <a:spcPct val="120000"/>
              </a:lnSpc>
              <a:spcBef>
                <a:spcPts val="300"/>
              </a:spcBef>
              <a:buFont typeface="Courier New" panose="02070309020205020404" pitchFamily="49" charset="0"/>
              <a:buChar char="o"/>
            </a:pPr>
            <a:r>
              <a:rPr lang="en-US" b="1" dirty="0"/>
              <a:t>Python</a:t>
            </a:r>
            <a:r>
              <a:rPr lang="en-US" dirty="0"/>
              <a:t> (1991) – readable, open sourced, scalable, extensible</a:t>
            </a:r>
          </a:p>
          <a:p>
            <a:pPr>
              <a:lnSpc>
                <a:spcPct val="120000"/>
              </a:lnSpc>
              <a:spcBef>
                <a:spcPts val="300"/>
              </a:spcBef>
              <a:buFont typeface="Courier New" panose="02070309020205020404" pitchFamily="49" charset="0"/>
              <a:buChar char="o"/>
            </a:pPr>
            <a:r>
              <a:rPr lang="en-CA" b="1" dirty="0"/>
              <a:t>Java</a:t>
            </a:r>
            <a:r>
              <a:rPr lang="en-CA" dirty="0"/>
              <a:t> (1995) – "write once, run anywhere" with bytecode &amp; JVM</a:t>
            </a:r>
          </a:p>
          <a:p>
            <a:pPr marL="0" indent="0">
              <a:lnSpc>
                <a:spcPct val="120000"/>
              </a:lnSpc>
              <a:spcBef>
                <a:spcPts val="300"/>
              </a:spcBef>
              <a:buNone/>
            </a:pPr>
            <a:r>
              <a:rPr lang="en-CA" sz="2900" dirty="0">
                <a:solidFill>
                  <a:srgbClr val="0070C0"/>
                </a:solidFill>
              </a:rPr>
              <a:t>Interpreted / scripting languages </a:t>
            </a:r>
            <a:r>
              <a:rPr lang="en-CA" dirty="0"/>
              <a:t>for flexibility</a:t>
            </a:r>
          </a:p>
          <a:p>
            <a:pPr>
              <a:lnSpc>
                <a:spcPct val="120000"/>
              </a:lnSpc>
              <a:spcBef>
                <a:spcPts val="300"/>
              </a:spcBef>
              <a:buFont typeface="Courier New" panose="02070309020205020404" pitchFamily="49" charset="0"/>
              <a:buChar char="o"/>
            </a:pPr>
            <a:r>
              <a:rPr lang="en-CA" b="1" dirty="0"/>
              <a:t>JavaScript</a:t>
            </a:r>
            <a:r>
              <a:rPr lang="en-CA" dirty="0"/>
              <a:t> (1995) – runs in browser and in Node.js server side</a:t>
            </a:r>
          </a:p>
          <a:p>
            <a:pPr>
              <a:lnSpc>
                <a:spcPct val="120000"/>
              </a:lnSpc>
              <a:spcBef>
                <a:spcPts val="300"/>
              </a:spcBef>
              <a:buFont typeface="Courier New" panose="02070309020205020404" pitchFamily="49" charset="0"/>
              <a:buChar char="o"/>
            </a:pPr>
            <a:r>
              <a:rPr lang="en-CA" b="1" dirty="0"/>
              <a:t>PHP</a:t>
            </a:r>
            <a:r>
              <a:rPr lang="en-CA" dirty="0"/>
              <a:t> (1995) </a:t>
            </a:r>
            <a:r>
              <a:rPr lang="en-CA" b="1" i="1" dirty="0"/>
              <a:t>P</a:t>
            </a:r>
            <a:r>
              <a:rPr lang="en-CA" i="1" dirty="0"/>
              <a:t>HP: </a:t>
            </a:r>
            <a:r>
              <a:rPr lang="en-CA" b="1" i="1" dirty="0"/>
              <a:t>H</a:t>
            </a:r>
            <a:r>
              <a:rPr lang="en-CA" i="1" dirty="0"/>
              <a:t>ypertext </a:t>
            </a:r>
            <a:r>
              <a:rPr lang="en-CA" b="1" i="1" dirty="0"/>
              <a:t>P</a:t>
            </a:r>
            <a:r>
              <a:rPr lang="en-CA" i="1" dirty="0"/>
              <a:t>reprocessor (recursive </a:t>
            </a:r>
            <a:r>
              <a:rPr lang="en-CA" dirty="0"/>
              <a:t>acronym)</a:t>
            </a:r>
          </a:p>
        </p:txBody>
      </p:sp>
      <p:sp>
        <p:nvSpPr>
          <p:cNvPr id="7" name="Title 1"/>
          <p:cNvSpPr>
            <a:spLocks noGrp="1"/>
          </p:cNvSpPr>
          <p:nvPr>
            <p:ph type="title"/>
          </p:nvPr>
        </p:nvSpPr>
        <p:spPr>
          <a:xfrm>
            <a:off x="457200" y="195486"/>
            <a:ext cx="8229600" cy="742950"/>
          </a:xfrm>
        </p:spPr>
        <p:txBody>
          <a:bodyPr>
            <a:noAutofit/>
          </a:bodyPr>
          <a:lstStyle/>
          <a:p>
            <a:r>
              <a:rPr lang="en-US" sz="3200" dirty="0"/>
              <a:t>Sh</a:t>
            </a:r>
            <a:r>
              <a:rPr lang="en-US" sz="2800" dirty="0"/>
              <a:t>ort History of Programming Languages (Cont’d)</a:t>
            </a:r>
          </a:p>
        </p:txBody>
      </p:sp>
    </p:spTree>
    <p:extLst>
      <p:ext uri="{BB962C8B-B14F-4D97-AF65-F5344CB8AC3E}">
        <p14:creationId xmlns:p14="http://schemas.microsoft.com/office/powerpoint/2010/main" val="67355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26969" y="843558"/>
            <a:ext cx="8435280" cy="4104456"/>
          </a:xfrm>
        </p:spPr>
        <p:txBody>
          <a:bodyPr>
            <a:normAutofit fontScale="85000" lnSpcReduction="10000"/>
          </a:bodyPr>
          <a:lstStyle/>
          <a:p>
            <a:pPr marL="0" indent="0">
              <a:buNone/>
            </a:pPr>
            <a:r>
              <a:rPr lang="en-CA" u="sng" dirty="0"/>
              <a:t>2000s</a:t>
            </a:r>
            <a:r>
              <a:rPr lang="en-CA" b="1" dirty="0"/>
              <a:t>: </a:t>
            </a:r>
            <a:r>
              <a:rPr lang="en-CA" dirty="0"/>
              <a:t>Object Oriented Programming is now mainstream</a:t>
            </a:r>
          </a:p>
          <a:p>
            <a:pPr lvl="1">
              <a:buFont typeface="Courier New" panose="02070309020205020404" pitchFamily="49" charset="0"/>
              <a:buChar char="o"/>
            </a:pPr>
            <a:r>
              <a:rPr lang="en-CA" sz="2600" b="1" dirty="0"/>
              <a:t>C#</a:t>
            </a:r>
            <a:r>
              <a:rPr lang="en-CA" sz="2600" dirty="0"/>
              <a:t> (Microsoft, 2001) Inherits from Java and C++</a:t>
            </a:r>
          </a:p>
          <a:p>
            <a:pPr lvl="2">
              <a:lnSpc>
                <a:spcPct val="110000"/>
              </a:lnSpc>
              <a:spcBef>
                <a:spcPts val="400"/>
              </a:spcBef>
              <a:buFont typeface="Wingdings" panose="05000000000000000000" pitchFamily="2" charset="2"/>
              <a:buChar char="ü"/>
            </a:pPr>
            <a:r>
              <a:rPr lang="en-CA" u="sng" dirty="0">
                <a:hlinkClick r:id="rId3"/>
              </a:rPr>
              <a:t>.NET Core</a:t>
            </a:r>
            <a:r>
              <a:rPr lang="en-CA" dirty="0"/>
              <a:t> is </a:t>
            </a:r>
            <a:r>
              <a:rPr lang="en-CA" u="sng" dirty="0">
                <a:hlinkClick r:id="rId4"/>
              </a:rPr>
              <a:t>open-source</a:t>
            </a:r>
            <a:r>
              <a:rPr lang="en-CA" dirty="0"/>
              <a:t>, general-purpose, cross platform </a:t>
            </a:r>
          </a:p>
          <a:p>
            <a:pPr lvl="1">
              <a:buFont typeface="Courier New" panose="02070309020205020404" pitchFamily="49" charset="0"/>
              <a:buChar char="o"/>
            </a:pPr>
            <a:r>
              <a:rPr lang="en-CA" dirty="0"/>
              <a:t>Windows PowerShell (2006), PowerShell Core (2016) for scripting</a:t>
            </a:r>
          </a:p>
          <a:p>
            <a:pPr lvl="2">
              <a:lnSpc>
                <a:spcPct val="110000"/>
              </a:lnSpc>
              <a:spcBef>
                <a:spcPts val="400"/>
              </a:spcBef>
              <a:buFont typeface="Wingdings" panose="05000000000000000000" pitchFamily="2" charset="2"/>
              <a:buChar char="ü"/>
            </a:pPr>
            <a:r>
              <a:rPr lang="en-CA" dirty="0"/>
              <a:t>Object based command line and scripting language. </a:t>
            </a:r>
          </a:p>
          <a:p>
            <a:pPr lvl="2">
              <a:lnSpc>
                <a:spcPct val="110000"/>
              </a:lnSpc>
              <a:spcBef>
                <a:spcPts val="400"/>
              </a:spcBef>
              <a:buFont typeface="Wingdings" panose="05000000000000000000" pitchFamily="2" charset="2"/>
              <a:buChar char="ü"/>
            </a:pPr>
            <a:r>
              <a:rPr lang="en-CA" dirty="0"/>
              <a:t>Core is cross platform for Windows, Linux, Mac, and ARM</a:t>
            </a:r>
          </a:p>
          <a:p>
            <a:pPr marL="0" indent="0">
              <a:lnSpc>
                <a:spcPct val="110000"/>
              </a:lnSpc>
              <a:spcBef>
                <a:spcPts val="300"/>
              </a:spcBef>
              <a:buNone/>
            </a:pPr>
            <a:r>
              <a:rPr lang="en-CA" u="sng" dirty="0"/>
              <a:t>2010+</a:t>
            </a:r>
            <a:r>
              <a:rPr lang="en-CA" dirty="0"/>
              <a:t>: mobile and tablets (Android=Java), non-SQL DB, security by design (Rust), parallel programming (GPUs), big data (Hadoop + Java / Python), distributed processing (e.g. blockchain), quantum computing (IBM &amp; Google)</a:t>
            </a:r>
          </a:p>
          <a:p>
            <a:pPr lvl="1">
              <a:buFont typeface="Courier New" panose="02070309020205020404" pitchFamily="49" charset="0"/>
              <a:buChar char="o"/>
            </a:pPr>
            <a:r>
              <a:rPr lang="en-US" dirty="0"/>
              <a:t>See </a:t>
            </a:r>
            <a:r>
              <a:rPr lang="en-US" dirty="0">
                <a:hlinkClick r:id="rId5"/>
              </a:rPr>
              <a:t>TIOBE</a:t>
            </a:r>
            <a:r>
              <a:rPr lang="en-US" dirty="0"/>
              <a:t>, </a:t>
            </a:r>
            <a:r>
              <a:rPr lang="en-US" dirty="0">
                <a:hlinkClick r:id="rId6"/>
              </a:rPr>
              <a:t>PYPL</a:t>
            </a:r>
            <a:r>
              <a:rPr lang="en-US" dirty="0"/>
              <a:t> for language </a:t>
            </a:r>
            <a:r>
              <a:rPr lang="en-CA" dirty="0">
                <a:hlinkClick r:id="rId7"/>
              </a:rPr>
              <a:t>popularity</a:t>
            </a:r>
            <a:r>
              <a:rPr lang="en-CA" dirty="0"/>
              <a:t>;  see </a:t>
            </a:r>
            <a:r>
              <a:rPr lang="en-CA" dirty="0">
                <a:hlinkClick r:id="rId8"/>
              </a:rPr>
              <a:t>this</a:t>
            </a:r>
            <a:r>
              <a:rPr lang="en-CA" dirty="0"/>
              <a:t> for efficiency </a:t>
            </a:r>
          </a:p>
        </p:txBody>
      </p:sp>
      <p:sp>
        <p:nvSpPr>
          <p:cNvPr id="7" name="Title 1"/>
          <p:cNvSpPr>
            <a:spLocks noGrp="1"/>
          </p:cNvSpPr>
          <p:nvPr>
            <p:ph type="title"/>
          </p:nvPr>
        </p:nvSpPr>
        <p:spPr>
          <a:xfrm>
            <a:off x="457200" y="195486"/>
            <a:ext cx="8229600" cy="742950"/>
          </a:xfrm>
        </p:spPr>
        <p:txBody>
          <a:bodyPr>
            <a:noAutofit/>
          </a:bodyPr>
          <a:lstStyle/>
          <a:p>
            <a:r>
              <a:rPr lang="en-US" sz="3200" dirty="0"/>
              <a:t>Sh</a:t>
            </a:r>
            <a:r>
              <a:rPr lang="en-US" sz="2800" dirty="0"/>
              <a:t>ort History of Programming Languages (Cont’d)</a:t>
            </a:r>
          </a:p>
        </p:txBody>
      </p:sp>
    </p:spTree>
    <p:extLst>
      <p:ext uri="{BB962C8B-B14F-4D97-AF65-F5344CB8AC3E}">
        <p14:creationId xmlns:p14="http://schemas.microsoft.com/office/powerpoint/2010/main" val="3436727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p:nvPr>
        </p:nvSpPr>
        <p:spPr>
          <a:xfrm>
            <a:off x="467544" y="339502"/>
            <a:ext cx="8784976" cy="742950"/>
          </a:xfrm>
        </p:spPr>
        <p:txBody>
          <a:bodyPr>
            <a:noAutofit/>
          </a:bodyPr>
          <a:lstStyle/>
          <a:p>
            <a:r>
              <a:rPr lang="en-US" dirty="0"/>
              <a:t>Programming Architectures</a:t>
            </a:r>
          </a:p>
        </p:txBody>
      </p:sp>
      <p:sp>
        <p:nvSpPr>
          <p:cNvPr id="2" name="TextBox 1"/>
          <p:cNvSpPr txBox="1"/>
          <p:nvPr/>
        </p:nvSpPr>
        <p:spPr>
          <a:xfrm>
            <a:off x="539552" y="1347614"/>
            <a:ext cx="8136904" cy="4031873"/>
          </a:xfrm>
          <a:prstGeom prst="rect">
            <a:avLst/>
          </a:prstGeom>
          <a:noFill/>
        </p:spPr>
        <p:txBody>
          <a:bodyPr wrap="square" rtlCol="0">
            <a:spAutoFit/>
          </a:bodyPr>
          <a:lstStyle/>
          <a:p>
            <a:pPr marL="285750" indent="-285750">
              <a:buFont typeface="Arial" panose="020B0604020202020204" pitchFamily="34" charset="0"/>
              <a:buChar char="•"/>
            </a:pPr>
            <a:r>
              <a:rPr lang="en-US" sz="3200" spc="-100" dirty="0">
                <a:solidFill>
                  <a:schemeClr val="tx2"/>
                </a:solidFill>
                <a:latin typeface="Franklin Gothic Demi" pitchFamily="34" charset="0"/>
              </a:rPr>
              <a:t>Interpreted </a:t>
            </a:r>
            <a:r>
              <a:rPr lang="en-US" sz="3200" spc="-100" dirty="0">
                <a:solidFill>
                  <a:schemeClr val="tx2"/>
                </a:solidFill>
                <a:latin typeface="Franklin Gothic Demi" pitchFamily="34" charset="0"/>
                <a:ea typeface="+mj-ea"/>
                <a:cs typeface="+mj-cs"/>
              </a:rPr>
              <a:t>vs Hybrid </a:t>
            </a:r>
            <a:r>
              <a:rPr lang="en-US" sz="3200" spc="-100" dirty="0">
                <a:solidFill>
                  <a:schemeClr val="tx2"/>
                </a:solidFill>
                <a:latin typeface="Franklin Gothic Demi" pitchFamily="34" charset="0"/>
              </a:rPr>
              <a:t>vs Compiled </a:t>
            </a:r>
            <a:endParaRPr lang="en-US" sz="3200" spc="-100" dirty="0">
              <a:solidFill>
                <a:schemeClr val="tx2"/>
              </a:solidFill>
              <a:latin typeface="Franklin Gothic Demi" pitchFamily="34" charset="0"/>
              <a:ea typeface="+mj-ea"/>
              <a:cs typeface="+mj-cs"/>
            </a:endParaRPr>
          </a:p>
          <a:p>
            <a:pPr marL="285750" indent="-285750">
              <a:buFont typeface="Arial" panose="020B0604020202020204" pitchFamily="34" charset="0"/>
              <a:buChar char="•"/>
            </a:pPr>
            <a:r>
              <a:rPr lang="en-US" sz="3200" spc="-100" dirty="0">
                <a:solidFill>
                  <a:schemeClr val="tx2"/>
                </a:solidFill>
                <a:latin typeface="Franklin Gothic Demi" pitchFamily="34" charset="0"/>
                <a:ea typeface="+mj-ea"/>
                <a:cs typeface="+mj-cs"/>
              </a:rPr>
              <a:t>High </a:t>
            </a:r>
            <a:r>
              <a:rPr lang="en-US" sz="3200" spc="-100" dirty="0">
                <a:solidFill>
                  <a:schemeClr val="tx2"/>
                </a:solidFill>
                <a:latin typeface="Franklin Gothic Demi" pitchFamily="34" charset="0"/>
              </a:rPr>
              <a:t>vs Low </a:t>
            </a:r>
            <a:r>
              <a:rPr lang="en-US" sz="3200" spc="-100" dirty="0">
                <a:solidFill>
                  <a:schemeClr val="tx2"/>
                </a:solidFill>
                <a:latin typeface="Franklin Gothic Demi" pitchFamily="34" charset="0"/>
                <a:ea typeface="+mj-ea"/>
                <a:cs typeface="+mj-cs"/>
              </a:rPr>
              <a:t>level</a:t>
            </a:r>
          </a:p>
          <a:p>
            <a:pPr marL="285750" indent="-285750">
              <a:buFont typeface="Arial" panose="020B0604020202020204" pitchFamily="34" charset="0"/>
              <a:buChar char="•"/>
            </a:pPr>
            <a:r>
              <a:rPr lang="en-US" sz="3200" spc="-100" dirty="0">
                <a:solidFill>
                  <a:schemeClr val="tx2"/>
                </a:solidFill>
                <a:latin typeface="Franklin Gothic Demi" pitchFamily="34" charset="0"/>
                <a:ea typeface="+mj-ea"/>
                <a:cs typeface="+mj-cs"/>
              </a:rPr>
              <a:t>General purpose vs domain-specific</a:t>
            </a:r>
          </a:p>
          <a:p>
            <a:pPr marL="285750" indent="-285750">
              <a:buFont typeface="Arial" panose="020B0604020202020204" pitchFamily="34" charset="0"/>
              <a:buChar char="•"/>
            </a:pPr>
            <a:r>
              <a:rPr lang="en-US" sz="3200" i="1" spc="-100" dirty="0">
                <a:solidFill>
                  <a:schemeClr val="tx2"/>
                </a:solidFill>
                <a:latin typeface="Franklin Gothic Demi" pitchFamily="34" charset="0"/>
                <a:ea typeface="+mj-ea"/>
                <a:cs typeface="+mj-cs"/>
              </a:rPr>
              <a:t>Bad code can be written in any language</a:t>
            </a:r>
          </a:p>
          <a:p>
            <a:pPr algn="ctr"/>
            <a:br>
              <a:rPr lang="en-US" sz="3200" spc="-100" dirty="0">
                <a:solidFill>
                  <a:schemeClr val="tx2"/>
                </a:solidFill>
                <a:latin typeface="Franklin Gothic Demi" pitchFamily="34" charset="0"/>
                <a:ea typeface="+mj-ea"/>
                <a:cs typeface="+mj-cs"/>
              </a:rPr>
            </a:br>
            <a:r>
              <a:rPr lang="en-US" sz="3200" spc="-100" dirty="0">
                <a:solidFill>
                  <a:schemeClr val="tx2"/>
                </a:solidFill>
                <a:latin typeface="Franklin Gothic Demi" pitchFamily="34" charset="0"/>
                <a:ea typeface="+mj-ea"/>
                <a:cs typeface="+mj-cs"/>
              </a:rPr>
              <a:t>Read the following slides before</a:t>
            </a:r>
            <a:br>
              <a:rPr lang="en-US" sz="3200" spc="-100" dirty="0">
                <a:solidFill>
                  <a:schemeClr val="tx2"/>
                </a:solidFill>
                <a:latin typeface="Franklin Gothic Demi" pitchFamily="34" charset="0"/>
                <a:ea typeface="+mj-ea"/>
                <a:cs typeface="+mj-cs"/>
              </a:rPr>
            </a:br>
            <a:r>
              <a:rPr lang="en-US" sz="3200" spc="-100" dirty="0">
                <a:solidFill>
                  <a:schemeClr val="tx2"/>
                </a:solidFill>
                <a:latin typeface="Franklin Gothic Demi" pitchFamily="34" charset="0"/>
                <a:ea typeface="+mj-ea"/>
                <a:cs typeface="+mj-cs"/>
              </a:rPr>
              <a:t>doing today's activity and next week's quiz.</a:t>
            </a:r>
          </a:p>
          <a:p>
            <a:pPr marL="285750" indent="-285750">
              <a:buFont typeface="Arial" panose="020B0604020202020204" pitchFamily="34" charset="0"/>
              <a:buChar char="•"/>
            </a:pPr>
            <a:endParaRPr lang="en-CA" sz="3200" spc="-100" dirty="0">
              <a:solidFill>
                <a:schemeClr val="tx2"/>
              </a:solidFill>
              <a:latin typeface="Franklin Gothic Demi" pitchFamily="34" charset="0"/>
              <a:ea typeface="+mj-ea"/>
              <a:cs typeface="+mj-cs"/>
            </a:endParaRPr>
          </a:p>
        </p:txBody>
      </p:sp>
    </p:spTree>
    <p:extLst>
      <p:ext uri="{BB962C8B-B14F-4D97-AF65-F5344CB8AC3E}">
        <p14:creationId xmlns:p14="http://schemas.microsoft.com/office/powerpoint/2010/main" val="138583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4BCE-5A3D-4074-8BB2-580478423E9A}"/>
              </a:ext>
            </a:extLst>
          </p:cNvPr>
          <p:cNvSpPr>
            <a:spLocks noGrp="1"/>
          </p:cNvSpPr>
          <p:nvPr>
            <p:ph type="title"/>
          </p:nvPr>
        </p:nvSpPr>
        <p:spPr>
          <a:xfrm>
            <a:off x="457200" y="195486"/>
            <a:ext cx="8229600" cy="742950"/>
          </a:xfrm>
        </p:spPr>
        <p:txBody>
          <a:bodyPr/>
          <a:lstStyle/>
          <a:p>
            <a:r>
              <a:rPr lang="en-US" dirty="0"/>
              <a:t>Programming Architectures</a:t>
            </a:r>
            <a:endParaRPr lang="en-CA" dirty="0"/>
          </a:p>
        </p:txBody>
      </p:sp>
      <p:graphicFrame>
        <p:nvGraphicFramePr>
          <p:cNvPr id="3" name="Table 2">
            <a:extLst>
              <a:ext uri="{FF2B5EF4-FFF2-40B4-BE49-F238E27FC236}">
                <a16:creationId xmlns:a16="http://schemas.microsoft.com/office/drawing/2014/main" id="{C64303C4-3FFE-49DA-A95C-F74ECD7F58A3}"/>
              </a:ext>
            </a:extLst>
          </p:cNvPr>
          <p:cNvGraphicFramePr>
            <a:graphicFrameLocks noGrp="1"/>
          </p:cNvGraphicFramePr>
          <p:nvPr>
            <p:extLst>
              <p:ext uri="{D42A27DB-BD31-4B8C-83A1-F6EECF244321}">
                <p14:modId xmlns:p14="http://schemas.microsoft.com/office/powerpoint/2010/main" val="1023459295"/>
              </p:ext>
            </p:extLst>
          </p:nvPr>
        </p:nvGraphicFramePr>
        <p:xfrm>
          <a:off x="611560" y="938436"/>
          <a:ext cx="7416824" cy="3761919"/>
        </p:xfrm>
        <a:graphic>
          <a:graphicData uri="http://schemas.openxmlformats.org/drawingml/2006/table">
            <a:tbl>
              <a:tblPr firstRow="1" firstCol="1" bandRow="1"/>
              <a:tblGrid>
                <a:gridCol w="3528392">
                  <a:extLst>
                    <a:ext uri="{9D8B030D-6E8A-4147-A177-3AD203B41FA5}">
                      <a16:colId xmlns:a16="http://schemas.microsoft.com/office/drawing/2014/main" val="4195125294"/>
                    </a:ext>
                  </a:extLst>
                </a:gridCol>
                <a:gridCol w="2108395">
                  <a:extLst>
                    <a:ext uri="{9D8B030D-6E8A-4147-A177-3AD203B41FA5}">
                      <a16:colId xmlns:a16="http://schemas.microsoft.com/office/drawing/2014/main" val="3846509980"/>
                    </a:ext>
                  </a:extLst>
                </a:gridCol>
                <a:gridCol w="843933">
                  <a:extLst>
                    <a:ext uri="{9D8B030D-6E8A-4147-A177-3AD203B41FA5}">
                      <a16:colId xmlns:a16="http://schemas.microsoft.com/office/drawing/2014/main" val="1994383444"/>
                    </a:ext>
                  </a:extLst>
                </a:gridCol>
                <a:gridCol w="936104">
                  <a:extLst>
                    <a:ext uri="{9D8B030D-6E8A-4147-A177-3AD203B41FA5}">
                      <a16:colId xmlns:a16="http://schemas.microsoft.com/office/drawing/2014/main" val="3268651755"/>
                    </a:ext>
                  </a:extLst>
                </a:gridCol>
              </a:tblGrid>
              <a:tr h="254627">
                <a:tc>
                  <a:txBody>
                    <a:bodyPr/>
                    <a:lstStyle/>
                    <a:p>
                      <a:pPr marL="0" marR="0">
                        <a:spcBef>
                          <a:spcPts val="0"/>
                        </a:spcBef>
                        <a:spcAft>
                          <a:spcPts val="600"/>
                        </a:spcAft>
                      </a:pPr>
                      <a:r>
                        <a:rPr lang="en-GB" sz="1200" b="1" dirty="0">
                          <a:effectLst/>
                          <a:latin typeface="Segoe UI" panose="020B0502040204020203" pitchFamily="34" charset="0"/>
                          <a:ea typeface="Calibri" panose="020F0502020204030204" pitchFamily="34" charset="0"/>
                          <a:cs typeface="Times New Roman" panose="02020603050405020304" pitchFamily="18" charset="0"/>
                        </a:rPr>
                        <a:t>Platform = Operating System (OS) + hardware</a:t>
                      </a:r>
                      <a:endParaRPr lang="en-CA" sz="1200" b="1"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spcBef>
                          <a:spcPts val="0"/>
                        </a:spcBef>
                        <a:spcAft>
                          <a:spcPts val="600"/>
                        </a:spcAft>
                      </a:pPr>
                      <a:r>
                        <a:rPr lang="en-GB" sz="1200" b="1">
                          <a:effectLst/>
                          <a:latin typeface="Segoe UI" panose="020B0502040204020203" pitchFamily="34" charset="0"/>
                          <a:ea typeface="Calibri" panose="020F0502020204030204" pitchFamily="34" charset="0"/>
                          <a:cs typeface="Times New Roman" panose="02020603050405020304" pitchFamily="18" charset="0"/>
                        </a:rPr>
                        <a:t>Interpreted</a:t>
                      </a:r>
                      <a:endParaRPr lang="en-CA" sz="1200" b="1">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GB" sz="1200" b="1">
                          <a:effectLst/>
                          <a:latin typeface="Segoe UI" panose="020B0502040204020203" pitchFamily="34" charset="0"/>
                          <a:ea typeface="Calibri" panose="020F0502020204030204" pitchFamily="34" charset="0"/>
                          <a:cs typeface="Times New Roman" panose="02020603050405020304" pitchFamily="18" charset="0"/>
                        </a:rPr>
                        <a:t>Hybrid</a:t>
                      </a:r>
                      <a:endParaRPr lang="en-CA" sz="1200" b="1">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GB" sz="1200" b="1" dirty="0">
                          <a:effectLst/>
                          <a:latin typeface="Segoe UI" panose="020B0502040204020203" pitchFamily="34" charset="0"/>
                          <a:ea typeface="Calibri" panose="020F0502020204030204" pitchFamily="34" charset="0"/>
                          <a:cs typeface="Times New Roman" panose="02020603050405020304" pitchFamily="18" charset="0"/>
                        </a:rPr>
                        <a:t>Compiled</a:t>
                      </a:r>
                      <a:endParaRPr lang="en-CA" sz="1200" b="1"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540601"/>
                  </a:ext>
                </a:extLst>
              </a:tr>
              <a:tr h="1339017">
                <a:tc>
                  <a:txBody>
                    <a:bodyPr/>
                    <a:lstStyle/>
                    <a:p>
                      <a:pPr marL="0" marR="0">
                        <a:spcBef>
                          <a:spcPts val="0"/>
                        </a:spcBef>
                        <a:spcAft>
                          <a:spcPts val="600"/>
                        </a:spcAft>
                      </a:pPr>
                      <a:r>
                        <a:rPr lang="en-GB" sz="1200" b="1" dirty="0">
                          <a:effectLst/>
                          <a:latin typeface="Segoe UI" panose="020B0502040204020203" pitchFamily="34" charset="0"/>
                          <a:ea typeface="Calibri" panose="020F0502020204030204" pitchFamily="34" charset="0"/>
                          <a:cs typeface="Times New Roman" panose="02020603050405020304" pitchFamily="18" charset="0"/>
                        </a:rPr>
                        <a:t>High level, Domain-Specific Languages</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execute inside a host application or OS</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dynamically typed</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Scripting interpreted at run-time, not compiled</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Command Line Interpreter:  </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OS cmds, Unix shell scripts, </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MS PowerShell</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Browser: JavaScript</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Web Server: PHP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RDBMS: SQL</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MS Office: VBApp</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hMerge="1">
                  <a:txBody>
                    <a:bodyPr/>
                    <a:lstStyle/>
                    <a:p>
                      <a:pPr marL="0" marR="0" algn="ctr">
                        <a:spcBef>
                          <a:spcPts val="0"/>
                        </a:spcBef>
                        <a:spcAft>
                          <a:spcPts val="600"/>
                        </a:spcAft>
                      </a:pP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extLst>
                  <a:ext uri="{0D108BD9-81ED-4DB2-BD59-A6C34878D82A}">
                    <a16:rowId xmlns:a16="http://schemas.microsoft.com/office/drawing/2014/main" val="3071934803"/>
                  </a:ext>
                </a:extLst>
              </a:tr>
              <a:tr h="1076075">
                <a:tc>
                  <a:txBody>
                    <a:bodyPr/>
                    <a:lstStyle/>
                    <a:p>
                      <a:pPr marL="0" marR="0">
                        <a:spcBef>
                          <a:spcPts val="0"/>
                        </a:spcBef>
                        <a:spcAft>
                          <a:spcPts val="600"/>
                        </a:spcAft>
                      </a:pPr>
                      <a:r>
                        <a:rPr lang="en-GB" sz="1200" b="1" dirty="0">
                          <a:effectLst/>
                          <a:latin typeface="Segoe UI" panose="020B0502040204020203" pitchFamily="34" charset="0"/>
                          <a:ea typeface="Calibri" panose="020F0502020204030204" pitchFamily="34" charset="0"/>
                          <a:cs typeface="Times New Roman" panose="02020603050405020304" pitchFamily="18" charset="0"/>
                        </a:rPr>
                        <a:t>High level, General Purpose Languages </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execute on the OS</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dynamically or strongly typed</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Interpreted &amp; Hybrid need run-time enviro</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Python, </a:t>
                      </a:r>
                    </a:p>
                    <a:p>
                      <a:pPr marL="0" marR="0">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Groovy (Java), </a:t>
                      </a:r>
                    </a:p>
                    <a:p>
                      <a:pPr marL="0" marR="0">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BASIC</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Java </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Python</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.NET</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C#, VB</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GB" sz="1200">
                          <a:effectLst/>
                          <a:latin typeface="Segoe UI" panose="020B0502040204020203" pitchFamily="34" charset="0"/>
                          <a:ea typeface="Calibri" panose="020F0502020204030204" pitchFamily="34" charset="0"/>
                          <a:cs typeface="Times New Roman" panose="02020603050405020304" pitchFamily="18" charset="0"/>
                        </a:rPr>
                        <a:t>C  </a:t>
                      </a:r>
                    </a:p>
                    <a:p>
                      <a:pPr marL="0" marR="0" algn="ctr">
                        <a:spcBef>
                          <a:spcPts val="0"/>
                        </a:spcBef>
                        <a:spcAft>
                          <a:spcPts val="600"/>
                        </a:spcAft>
                      </a:pPr>
                      <a:r>
                        <a:rPr lang="en-GB" sz="1200">
                          <a:effectLst/>
                          <a:latin typeface="Segoe UI" panose="020B0502040204020203" pitchFamily="34" charset="0"/>
                          <a:ea typeface="Calibri" panose="020F0502020204030204" pitchFamily="34" charset="0"/>
                          <a:cs typeface="Times New Roman" panose="02020603050405020304" pitchFamily="18" charset="0"/>
                        </a:rPr>
                        <a:t>C++</a:t>
                      </a:r>
                      <a:endParaRPr lang="en-CA" sz="120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600"/>
                        </a:spcAft>
                      </a:pPr>
                      <a:r>
                        <a:rPr lang="en-GB" sz="1200">
                          <a:effectLst/>
                          <a:latin typeface="Segoe UI" panose="020B0502040204020203" pitchFamily="34" charset="0"/>
                          <a:ea typeface="Calibri" panose="020F0502020204030204" pitchFamily="34" charset="0"/>
                          <a:cs typeface="Times New Roman" panose="02020603050405020304" pitchFamily="18" charset="0"/>
                        </a:rPr>
                        <a:t>COBOL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8684253"/>
                  </a:ext>
                </a:extLst>
              </a:tr>
              <a:tr h="1051828">
                <a:tc>
                  <a:txBody>
                    <a:bodyPr/>
                    <a:lstStyle/>
                    <a:p>
                      <a:pPr marL="0" marR="0">
                        <a:spcBef>
                          <a:spcPts val="0"/>
                        </a:spcBef>
                        <a:spcAft>
                          <a:spcPts val="600"/>
                        </a:spcAft>
                      </a:pPr>
                      <a:r>
                        <a:rPr lang="en-GB" sz="1200" b="1" dirty="0">
                          <a:effectLst/>
                          <a:latin typeface="Segoe UI" panose="020B0502040204020203" pitchFamily="34" charset="0"/>
                          <a:ea typeface="Calibri" panose="020F0502020204030204" pitchFamily="34" charset="0"/>
                          <a:cs typeface="Times New Roman" panose="02020603050405020304" pitchFamily="18" charset="0"/>
                        </a:rPr>
                        <a:t>Low level, General Purpose Languages</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run 'on the bare metal'</a:t>
                      </a:r>
                    </a:p>
                    <a:p>
                      <a:pPr marL="171450" marR="0" lvl="0" indent="-17145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GB" sz="1200" dirty="0">
                          <a:effectLst/>
                          <a:latin typeface="Segoe UI" panose="020B0502040204020203" pitchFamily="34" charset="0"/>
                          <a:ea typeface="Calibri" panose="020F0502020204030204" pitchFamily="34" charset="0"/>
                          <a:cs typeface="Times New Roman" panose="02020603050405020304" pitchFamily="18" charset="0"/>
                        </a:rPr>
                        <a:t>strongly typed</a:t>
                      </a:r>
                    </a:p>
                    <a:p>
                      <a:pPr marL="171450" marR="0" indent="-171450">
                        <a:spcBef>
                          <a:spcPts val="0"/>
                        </a:spcBef>
                        <a:spcAft>
                          <a:spcPts val="400"/>
                        </a:spcAft>
                        <a:buFont typeface="Arial" panose="020B0604020202020204" pitchFamily="34" charset="0"/>
                        <a:buChar char="•"/>
                      </a:pPr>
                      <a:r>
                        <a:rPr lang="en-GB" sz="1200" dirty="0">
                          <a:effectLst/>
                          <a:latin typeface="Segoe UI" panose="020B0502040204020203" pitchFamily="34" charset="0"/>
                          <a:ea typeface="Calibri" panose="020F0502020204030204" pitchFamily="34" charset="0"/>
                          <a:cs typeface="Times New Roman" panose="02020603050405020304" pitchFamily="18" charset="0"/>
                        </a:rPr>
                        <a:t>used to create OS, device drivers, compilers, </a:t>
                      </a:r>
                      <a:br>
                        <a:rPr lang="en-GB" sz="1200" dirty="0">
                          <a:effectLst/>
                          <a:latin typeface="Segoe UI" panose="020B0502040204020203" pitchFamily="34" charset="0"/>
                          <a:ea typeface="Calibri" panose="020F0502020204030204" pitchFamily="34" charset="0"/>
                          <a:cs typeface="Times New Roman" panose="02020603050405020304" pitchFamily="18" charset="0"/>
                        </a:rPr>
                      </a:br>
                      <a:r>
                        <a:rPr lang="en-GB" sz="1200" dirty="0">
                          <a:effectLst/>
                          <a:latin typeface="Segoe UI" panose="020B0502040204020203" pitchFamily="34" charset="0"/>
                          <a:ea typeface="Calibri" panose="020F0502020204030204" pitchFamily="34" charset="0"/>
                          <a:cs typeface="Times New Roman" panose="02020603050405020304" pitchFamily="18" charset="0"/>
                        </a:rPr>
                        <a:t>virtual machines (Hybrid run-time enviros)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 </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hMerge="1">
                  <a:txBody>
                    <a:bodyPr/>
                    <a:lstStyle/>
                    <a:p>
                      <a:pPr marL="0" marR="0">
                        <a:spcBef>
                          <a:spcPts val="0"/>
                        </a:spcBef>
                        <a:spcAft>
                          <a:spcPts val="600"/>
                        </a:spcAft>
                      </a:pP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F7F7F"/>
                    </a:solidFill>
                  </a:tcPr>
                </a:tc>
                <a:tc>
                  <a:txBody>
                    <a:bodyPr/>
                    <a:lstStyle/>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C</a:t>
                      </a:r>
                    </a:p>
                    <a:p>
                      <a:pPr marL="0" marR="0" algn="ctr">
                        <a:spcBef>
                          <a:spcPts val="0"/>
                        </a:spcBef>
                        <a:spcAft>
                          <a:spcPts val="600"/>
                        </a:spcAft>
                      </a:pPr>
                      <a:r>
                        <a:rPr lang="en-GB" sz="1200" dirty="0">
                          <a:effectLst/>
                          <a:latin typeface="Segoe UI" panose="020B0502040204020203" pitchFamily="34" charset="0"/>
                          <a:ea typeface="Calibri" panose="020F0502020204030204" pitchFamily="34" charset="0"/>
                          <a:cs typeface="Times New Roman" panose="02020603050405020304" pitchFamily="18" charset="0"/>
                        </a:rPr>
                        <a:t>C++</a:t>
                      </a:r>
                      <a:endParaRPr lang="en-CA" sz="1200" dirty="0">
                        <a:effectLst/>
                        <a:latin typeface="Segoe UI" panose="020B0502040204020203" pitchFamily="34" charset="0"/>
                        <a:ea typeface="Calibri" panose="020F0502020204030204" pitchFamily="34" charset="0"/>
                        <a:cs typeface="Times New Roman" panose="02020603050405020304" pitchFamily="18" charset="0"/>
                      </a:endParaRPr>
                    </a:p>
                  </a:txBody>
                  <a:tcPr marL="49576" marR="495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5580175"/>
                  </a:ext>
                </a:extLst>
              </a:tr>
            </a:tbl>
          </a:graphicData>
        </a:graphic>
      </p:graphicFrame>
    </p:spTree>
    <p:extLst>
      <p:ext uri="{BB962C8B-B14F-4D97-AF65-F5344CB8AC3E}">
        <p14:creationId xmlns:p14="http://schemas.microsoft.com/office/powerpoint/2010/main" val="1046679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9512" y="987574"/>
            <a:ext cx="8712968" cy="3693000"/>
          </a:xfrm>
        </p:spPr>
        <p:txBody>
          <a:bodyPr>
            <a:normAutofit fontScale="92500" lnSpcReduction="20000"/>
          </a:bodyPr>
          <a:lstStyle/>
          <a:p>
            <a:pPr marL="0" indent="0">
              <a:lnSpc>
                <a:spcPct val="120000"/>
              </a:lnSpc>
              <a:buNone/>
            </a:pPr>
            <a:r>
              <a:rPr lang="en-CA" sz="1600" u="sng" dirty="0"/>
              <a:t>1970s</a:t>
            </a:r>
            <a:r>
              <a:rPr lang="en-CA" sz="1600" b="1" dirty="0"/>
              <a:t>:</a:t>
            </a:r>
            <a:r>
              <a:rPr lang="en-CA" sz="1600" dirty="0"/>
              <a:t> </a:t>
            </a:r>
            <a:r>
              <a:rPr lang="en-CA" sz="1600" dirty="0">
                <a:solidFill>
                  <a:srgbClr val="0070C0"/>
                </a:solidFill>
              </a:rPr>
              <a:t>structured programming </a:t>
            </a:r>
            <a:r>
              <a:rPr lang="en-CA" sz="1600" dirty="0"/>
              <a:t>with subroutines, code blocks, and control patterns. GOTO was outlawed but it took until the 1980s to go away.</a:t>
            </a:r>
          </a:p>
          <a:p>
            <a:pPr>
              <a:lnSpc>
                <a:spcPct val="120000"/>
              </a:lnSpc>
            </a:pPr>
            <a:r>
              <a:rPr lang="en-CA" sz="1600" b="1" dirty="0"/>
              <a:t>C</a:t>
            </a:r>
            <a:r>
              <a:rPr lang="en-CA" sz="1600" dirty="0"/>
              <a:t> (Kernighan &amp; Ritchie, 1978. </a:t>
            </a:r>
            <a:r>
              <a:rPr lang="en-CA" sz="1600" i="1" dirty="0"/>
              <a:t>The C Programming Language </a:t>
            </a:r>
            <a:r>
              <a:rPr lang="en-CA" sz="1600" dirty="0"/>
              <a:t>aka </a:t>
            </a:r>
            <a:r>
              <a:rPr lang="en-CA" sz="1600" i="1" dirty="0"/>
              <a:t>K&amp;R</a:t>
            </a:r>
            <a:r>
              <a:rPr lang="en-CA" sz="1600" dirty="0"/>
              <a:t>)</a:t>
            </a:r>
          </a:p>
          <a:p>
            <a:pPr lvl="1">
              <a:lnSpc>
                <a:spcPct val="120000"/>
              </a:lnSpc>
            </a:pPr>
            <a:r>
              <a:rPr lang="en-CA" sz="1400" dirty="0"/>
              <a:t>The first cross platform</a:t>
            </a:r>
            <a:r>
              <a:rPr lang="en-CA" sz="1400" i="1" dirty="0"/>
              <a:t> systems</a:t>
            </a:r>
            <a:r>
              <a:rPr lang="en-CA" sz="1400" dirty="0"/>
              <a:t> programming language; created to rewrite UNIX.</a:t>
            </a:r>
          </a:p>
          <a:p>
            <a:pPr marL="0" indent="0">
              <a:lnSpc>
                <a:spcPct val="120000"/>
              </a:lnSpc>
              <a:buNone/>
            </a:pPr>
            <a:r>
              <a:rPr lang="en-CA" sz="1600" u="sng" dirty="0"/>
              <a:t>1980s</a:t>
            </a:r>
            <a:r>
              <a:rPr lang="en-CA" sz="1600" dirty="0"/>
              <a:t>: standards, consolidation, modules, performance, RDBMS.</a:t>
            </a:r>
          </a:p>
          <a:p>
            <a:pPr>
              <a:lnSpc>
                <a:spcPct val="120000"/>
              </a:lnSpc>
            </a:pPr>
            <a:r>
              <a:rPr lang="en-US" sz="1600" dirty="0"/>
              <a:t>From monolithic C and COBOL to modular and Object Oriented programming</a:t>
            </a:r>
          </a:p>
          <a:p>
            <a:pPr>
              <a:lnSpc>
                <a:spcPct val="120000"/>
              </a:lnSpc>
            </a:pPr>
            <a:r>
              <a:rPr lang="en-CA" sz="1600" b="1" dirty="0"/>
              <a:t>C++</a:t>
            </a:r>
            <a:r>
              <a:rPr lang="en-CA" sz="1600" dirty="0"/>
              <a:t> (Bjarne </a:t>
            </a:r>
            <a:r>
              <a:rPr lang="en-CA" sz="1600" dirty="0" err="1"/>
              <a:t>Stroustrup</a:t>
            </a:r>
            <a:r>
              <a:rPr lang="en-CA" sz="1600" dirty="0"/>
              <a:t>, "be-AR-ne </a:t>
            </a:r>
            <a:r>
              <a:rPr lang="en-CA" sz="1600" dirty="0" err="1"/>
              <a:t>Strov-stroop</a:t>
            </a:r>
            <a:r>
              <a:rPr lang="en-CA" sz="1600" dirty="0"/>
              <a:t>" 1985. </a:t>
            </a:r>
            <a:r>
              <a:rPr lang="en-CA" sz="1600" i="1" dirty="0"/>
              <a:t>The C++ Programming Language</a:t>
            </a:r>
            <a:r>
              <a:rPr lang="en-CA" sz="1600" dirty="0"/>
              <a:t>)</a:t>
            </a:r>
          </a:p>
          <a:p>
            <a:pPr lvl="1">
              <a:lnSpc>
                <a:spcPct val="120000"/>
              </a:lnSpc>
              <a:buFont typeface="Wingdings" panose="05000000000000000000" pitchFamily="2" charset="2"/>
              <a:buChar char="ü"/>
            </a:pPr>
            <a:r>
              <a:rPr lang="en-CA" sz="1400" dirty="0"/>
              <a:t>C with OO improved Systems Programming (OS) &amp; high-performance applications.</a:t>
            </a:r>
          </a:p>
          <a:p>
            <a:pPr lvl="1">
              <a:lnSpc>
                <a:spcPct val="120000"/>
              </a:lnSpc>
              <a:spcBef>
                <a:spcPts val="0"/>
              </a:spcBef>
              <a:buFont typeface="Wingdings" panose="05000000000000000000" pitchFamily="2" charset="2"/>
              <a:buChar char="ü"/>
            </a:pPr>
            <a:r>
              <a:rPr lang="en-US" sz="1400" dirty="0"/>
              <a:t>C</a:t>
            </a:r>
            <a:r>
              <a:rPr lang="en-CA" sz="1400" dirty="0"/>
              <a:t>lasses unified data &amp; logic into objects that have their own state and behaviour.</a:t>
            </a:r>
            <a:br>
              <a:rPr lang="en-CA" sz="1400" dirty="0"/>
            </a:br>
            <a:r>
              <a:rPr lang="en-CA" sz="1400" dirty="0"/>
              <a:t>Objects know things about themselves and can act upon what they know.</a:t>
            </a:r>
          </a:p>
          <a:p>
            <a:pPr>
              <a:lnSpc>
                <a:spcPct val="120000"/>
              </a:lnSpc>
            </a:pPr>
            <a:r>
              <a:rPr lang="en-CA" sz="1600" dirty="0"/>
              <a:t>Relational Database Management Systems (RDBMS)</a:t>
            </a:r>
          </a:p>
          <a:p>
            <a:pPr lvl="1">
              <a:lnSpc>
                <a:spcPct val="120000"/>
              </a:lnSpc>
            </a:pPr>
            <a:r>
              <a:rPr lang="en-CA" sz="1600" b="1" dirty="0"/>
              <a:t>SQL </a:t>
            </a:r>
            <a:r>
              <a:rPr lang="en-CA" sz="1600" dirty="0"/>
              <a:t>(Structured Query Language: data storage &amp; retrieval)</a:t>
            </a:r>
          </a:p>
          <a:p>
            <a:pPr lvl="1">
              <a:lnSpc>
                <a:spcPct val="120000"/>
              </a:lnSpc>
            </a:pPr>
            <a:r>
              <a:rPr lang="en-US" sz="1400" dirty="0"/>
              <a:t>Data could now take care of itself without explicit programming</a:t>
            </a:r>
          </a:p>
          <a:p>
            <a:pPr lvl="1">
              <a:lnSpc>
                <a:spcPct val="120000"/>
              </a:lnSpc>
            </a:pPr>
            <a:r>
              <a:rPr lang="en-US" sz="1400" dirty="0"/>
              <a:t>RDBMS and SQL set up and enforced the rules for data usage which all programs had to obey</a:t>
            </a:r>
            <a:endParaRPr lang="en-CA" sz="1400" dirty="0"/>
          </a:p>
        </p:txBody>
      </p:sp>
      <p:sp>
        <p:nvSpPr>
          <p:cNvPr id="7" name="Title 1"/>
          <p:cNvSpPr>
            <a:spLocks noGrp="1"/>
          </p:cNvSpPr>
          <p:nvPr>
            <p:ph type="title"/>
          </p:nvPr>
        </p:nvSpPr>
        <p:spPr>
          <a:xfrm>
            <a:off x="457200" y="339502"/>
            <a:ext cx="8229600" cy="742950"/>
          </a:xfrm>
        </p:spPr>
        <p:txBody>
          <a:bodyPr>
            <a:noAutofit/>
          </a:bodyPr>
          <a:lstStyle/>
          <a:p>
            <a:r>
              <a:rPr lang="en-US" sz="3200" dirty="0"/>
              <a:t>Sh</a:t>
            </a:r>
            <a:r>
              <a:rPr lang="en-US" sz="2800" dirty="0"/>
              <a:t>ort history of Programming Languages (read L8R)</a:t>
            </a:r>
          </a:p>
        </p:txBody>
      </p:sp>
    </p:spTree>
    <p:extLst>
      <p:ext uri="{BB962C8B-B14F-4D97-AF65-F5344CB8AC3E}">
        <p14:creationId xmlns:p14="http://schemas.microsoft.com/office/powerpoint/2010/main" val="1588697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Lecture</a:t>
            </a:r>
          </a:p>
        </p:txBody>
      </p:sp>
      <p:sp>
        <p:nvSpPr>
          <p:cNvPr id="5" name="Content Placeholder 4"/>
          <p:cNvSpPr>
            <a:spLocks noGrp="1"/>
          </p:cNvSpPr>
          <p:nvPr>
            <p:ph idx="1"/>
          </p:nvPr>
        </p:nvSpPr>
        <p:spPr>
          <a:xfrm>
            <a:off x="971600" y="1200150"/>
            <a:ext cx="7715200" cy="3657600"/>
          </a:xfrm>
        </p:spPr>
        <p:txBody>
          <a:bodyPr>
            <a:normAutofit/>
          </a:bodyPr>
          <a:lstStyle/>
          <a:p>
            <a:pPr marL="891540" lvl="2" indent="-342900">
              <a:buFont typeface="+mj-lt"/>
              <a:buAutoNum type="arabicPeriod"/>
            </a:pPr>
            <a:r>
              <a:rPr lang="en-US" sz="2800" dirty="0"/>
              <a:t>How did we get here? </a:t>
            </a:r>
            <a:r>
              <a:rPr lang="en-US" sz="2800" dirty="0">
                <a:solidFill>
                  <a:srgbClr val="0070C0"/>
                </a:solidFill>
              </a:rPr>
              <a:t>Computer History</a:t>
            </a:r>
            <a:endParaRPr lang="en-US" sz="2800" dirty="0"/>
          </a:p>
          <a:p>
            <a:pPr marL="891540" lvl="2" indent="-342900">
              <a:buFont typeface="+mj-lt"/>
              <a:buAutoNum type="arabicPeriod"/>
            </a:pPr>
            <a:r>
              <a:rPr lang="en-US" sz="2800" dirty="0"/>
              <a:t>What do we mean by </a:t>
            </a:r>
            <a:r>
              <a:rPr lang="en-US" sz="2800" dirty="0">
                <a:solidFill>
                  <a:srgbClr val="0070C0"/>
                </a:solidFill>
              </a:rPr>
              <a:t>Hardware</a:t>
            </a:r>
            <a:r>
              <a:rPr lang="en-US" sz="2800" dirty="0"/>
              <a:t>?</a:t>
            </a:r>
          </a:p>
          <a:p>
            <a:pPr marL="891540" lvl="2" indent="-342900">
              <a:buFont typeface="+mj-lt"/>
              <a:buAutoNum type="arabicPeriod"/>
            </a:pPr>
            <a:r>
              <a:rPr lang="en-US" sz="2800" dirty="0"/>
              <a:t>What do we mean by </a:t>
            </a:r>
            <a:r>
              <a:rPr lang="en-US" sz="2800" dirty="0">
                <a:solidFill>
                  <a:srgbClr val="0070C0"/>
                </a:solidFill>
              </a:rPr>
              <a:t>Software</a:t>
            </a:r>
            <a:r>
              <a:rPr lang="en-US" sz="2800" dirty="0"/>
              <a:t>?</a:t>
            </a:r>
          </a:p>
          <a:p>
            <a:pPr marL="891540" lvl="2" indent="-342900">
              <a:buFont typeface="+mj-lt"/>
              <a:buAutoNum type="arabicPeriod"/>
            </a:pPr>
            <a:r>
              <a:rPr lang="en-US" sz="2800" dirty="0"/>
              <a:t>Do we really need all those </a:t>
            </a:r>
            <a:br>
              <a:rPr lang="en-US" sz="2800" dirty="0"/>
            </a:br>
            <a:r>
              <a:rPr lang="en-US" sz="2800" dirty="0"/>
              <a:t>programming languages?</a:t>
            </a:r>
          </a:p>
        </p:txBody>
      </p:sp>
      <p:pic>
        <p:nvPicPr>
          <p:cNvPr id="27" name="Picture 2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871" y="1232281"/>
            <a:ext cx="359863" cy="360040"/>
          </a:xfrm>
          <a:prstGeom prst="rect">
            <a:avLst/>
          </a:prstGeom>
        </p:spPr>
      </p:pic>
    </p:spTree>
    <p:extLst>
      <p:ext uri="{BB962C8B-B14F-4D97-AF65-F5344CB8AC3E}">
        <p14:creationId xmlns:p14="http://schemas.microsoft.com/office/powerpoint/2010/main" val="1198030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4360" y="915566"/>
            <a:ext cx="8610128" cy="4076034"/>
          </a:xfrm>
        </p:spPr>
        <p:txBody>
          <a:bodyPr>
            <a:normAutofit fontScale="85000" lnSpcReduction="20000"/>
          </a:bodyPr>
          <a:lstStyle/>
          <a:p>
            <a:pPr>
              <a:lnSpc>
                <a:spcPct val="120000"/>
              </a:lnSpc>
              <a:spcBef>
                <a:spcPts val="0"/>
              </a:spcBef>
            </a:pPr>
            <a:r>
              <a:rPr lang="en-US" dirty="0"/>
              <a:t>Platform = OS + hardware </a:t>
            </a:r>
            <a:endParaRPr lang="en-CA" dirty="0"/>
          </a:p>
          <a:p>
            <a:pPr>
              <a:lnSpc>
                <a:spcPct val="120000"/>
              </a:lnSpc>
              <a:spcBef>
                <a:spcPts val="0"/>
              </a:spcBef>
            </a:pPr>
            <a:r>
              <a:rPr lang="en-CA" dirty="0"/>
              <a:t>Low-Level: runs directly on the hardware, the "bare metal". </a:t>
            </a:r>
          </a:p>
          <a:p>
            <a:pPr lvl="1">
              <a:lnSpc>
                <a:spcPct val="120000"/>
              </a:lnSpc>
              <a:spcBef>
                <a:spcPts val="0"/>
              </a:spcBef>
            </a:pPr>
            <a:r>
              <a:rPr lang="en-CA" dirty="0"/>
              <a:t>operating systems and device drivers for specific hardware. </a:t>
            </a:r>
            <a:br>
              <a:rPr lang="en-CA" dirty="0"/>
            </a:br>
            <a:r>
              <a:rPr lang="en-CA" dirty="0"/>
              <a:t>e.g. Assembly, C, C++ running directly on x86 architecture, not the OS</a:t>
            </a:r>
          </a:p>
          <a:p>
            <a:pPr>
              <a:lnSpc>
                <a:spcPct val="120000"/>
              </a:lnSpc>
              <a:spcBef>
                <a:spcPts val="0"/>
              </a:spcBef>
            </a:pPr>
            <a:r>
              <a:rPr lang="en-CA" dirty="0"/>
              <a:t>High-Level: run on the OS using services of Low-Level code allowing programming to be independent of the "bare metal"</a:t>
            </a:r>
          </a:p>
          <a:p>
            <a:pPr lvl="1">
              <a:lnSpc>
                <a:spcPct val="120000"/>
              </a:lnSpc>
              <a:spcBef>
                <a:spcPts val="0"/>
              </a:spcBef>
            </a:pPr>
            <a:r>
              <a:rPr lang="en-CA" dirty="0"/>
              <a:t>e.g. user-facing applications using OS services for I/O and files</a:t>
            </a:r>
            <a:br>
              <a:rPr lang="en-CA" dirty="0"/>
            </a:br>
            <a:r>
              <a:rPr lang="en-CA" dirty="0"/>
              <a:t>C &amp; C++ for high performance games. Python for general purpose.</a:t>
            </a:r>
          </a:p>
          <a:p>
            <a:pPr>
              <a:lnSpc>
                <a:spcPct val="120000"/>
              </a:lnSpc>
              <a:spcBef>
                <a:spcPts val="0"/>
              </a:spcBef>
            </a:pPr>
            <a:r>
              <a:rPr lang="en-CA" dirty="0"/>
              <a:t>Audio/Visual Learning: </a:t>
            </a:r>
            <a:r>
              <a:rPr lang="en-CA" dirty="0">
                <a:hlinkClick r:id="rId3"/>
              </a:rPr>
              <a:t>Exploring Languages</a:t>
            </a:r>
            <a:r>
              <a:rPr lang="en-CA" dirty="0"/>
              <a:t> discusses this week's concepts and compares various languages.</a:t>
            </a:r>
          </a:p>
          <a:p>
            <a:pPr lvl="1">
              <a:lnSpc>
                <a:spcPct val="120000"/>
              </a:lnSpc>
              <a:spcBef>
                <a:spcPts val="0"/>
              </a:spcBef>
            </a:pPr>
            <a:r>
              <a:rPr lang="en-CA" i="1" dirty="0"/>
              <a:t>Don't take the bait to click to the newer version, it will waste your time.</a:t>
            </a:r>
          </a:p>
        </p:txBody>
      </p:sp>
      <p:sp>
        <p:nvSpPr>
          <p:cNvPr id="9" name="Title 1"/>
          <p:cNvSpPr>
            <a:spLocks noGrp="1"/>
          </p:cNvSpPr>
          <p:nvPr>
            <p:ph type="title"/>
          </p:nvPr>
        </p:nvSpPr>
        <p:spPr>
          <a:xfrm>
            <a:off x="354360" y="151900"/>
            <a:ext cx="8784976" cy="742950"/>
          </a:xfrm>
        </p:spPr>
        <p:txBody>
          <a:bodyPr>
            <a:noAutofit/>
          </a:bodyPr>
          <a:lstStyle/>
          <a:p>
            <a:r>
              <a:rPr lang="en-US" sz="3200" dirty="0"/>
              <a:t>High vs Low Level Programming Languages</a:t>
            </a:r>
          </a:p>
        </p:txBody>
      </p:sp>
    </p:spTree>
    <p:extLst>
      <p:ext uri="{BB962C8B-B14F-4D97-AF65-F5344CB8AC3E}">
        <p14:creationId xmlns:p14="http://schemas.microsoft.com/office/powerpoint/2010/main" val="2329961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1440" y="915566"/>
            <a:ext cx="8812560" cy="3693000"/>
          </a:xfrm>
        </p:spPr>
        <p:txBody>
          <a:bodyPr>
            <a:noAutofit/>
          </a:bodyPr>
          <a:lstStyle/>
          <a:p>
            <a:r>
              <a:rPr lang="en-CA" sz="2000" dirty="0">
                <a:solidFill>
                  <a:srgbClr val="0070C0"/>
                </a:solidFill>
              </a:rPr>
              <a:t>Interpreted/Scripting Languages</a:t>
            </a:r>
            <a:r>
              <a:rPr lang="en-CA" sz="2000" dirty="0"/>
              <a:t>: </a:t>
            </a:r>
            <a:r>
              <a:rPr lang="en-US" sz="2000" dirty="0">
                <a:solidFill>
                  <a:srgbClr val="0070C0"/>
                </a:solidFill>
              </a:rPr>
              <a:t>line-by-line execution of source code</a:t>
            </a:r>
            <a:r>
              <a:rPr lang="en-US" sz="2000" dirty="0"/>
              <a:t>. </a:t>
            </a:r>
            <a:br>
              <a:rPr lang="en-US" sz="2000" dirty="0"/>
            </a:br>
            <a:r>
              <a:rPr lang="en-US" sz="2000" dirty="0"/>
              <a:t>Not compiled. Little pre-runtime translation. Slower but flexible and reactive. </a:t>
            </a:r>
            <a:r>
              <a:rPr lang="en-US" sz="1900" dirty="0"/>
              <a:t>Variables dynamically typed at run time.</a:t>
            </a:r>
            <a:endParaRPr lang="en-CA" sz="1900" dirty="0"/>
          </a:p>
          <a:p>
            <a:r>
              <a:rPr lang="en-CA" sz="1900" dirty="0">
                <a:solidFill>
                  <a:srgbClr val="0070C0"/>
                </a:solidFill>
              </a:rPr>
              <a:t>Domain-Specific Languages</a:t>
            </a:r>
            <a:r>
              <a:rPr lang="en-CA" sz="1900" dirty="0"/>
              <a:t> exist inside an application. </a:t>
            </a:r>
          </a:p>
          <a:p>
            <a:pPr lvl="1"/>
            <a:r>
              <a:rPr lang="en-CA" sz="1500" dirty="0"/>
              <a:t>Web servers process script commands (PHP) embedded in a dynamic HTML file </a:t>
            </a:r>
            <a:r>
              <a:rPr lang="en-CA" sz="1500" i="1" dirty="0"/>
              <a:t>before </a:t>
            </a:r>
            <a:r>
              <a:rPr lang="en-CA" sz="1500" dirty="0"/>
              <a:t>generated HTML is sent to client (browser). JavaScript is run in the browser from JS </a:t>
            </a:r>
            <a:r>
              <a:rPr lang="en-CA" sz="1500" dirty="0" err="1"/>
              <a:t>cmds</a:t>
            </a:r>
            <a:r>
              <a:rPr lang="en-CA" sz="1500" dirty="0"/>
              <a:t> inside the HTML. VBA (Visual Basic for Applications) is run inside MS Office apps.</a:t>
            </a:r>
          </a:p>
          <a:p>
            <a:pPr lvl="1"/>
            <a:r>
              <a:rPr lang="en-CA" sz="1500" dirty="0">
                <a:solidFill>
                  <a:srgbClr val="0070C0"/>
                </a:solidFill>
              </a:rPr>
              <a:t>Command Language  Interpreter (CLI)</a:t>
            </a:r>
            <a:r>
              <a:rPr lang="en-CA" sz="1500" dirty="0"/>
              <a:t> (or a </a:t>
            </a:r>
            <a:r>
              <a:rPr lang="en-CA" sz="1500" i="1" dirty="0"/>
              <a:t>shell </a:t>
            </a:r>
            <a:r>
              <a:rPr lang="en-CA" sz="1500" dirty="0"/>
              <a:t>that runs </a:t>
            </a:r>
            <a:r>
              <a:rPr lang="en-CA" sz="1500" i="1" dirty="0"/>
              <a:t>scripts</a:t>
            </a:r>
            <a:r>
              <a:rPr lang="en-CA" sz="1500" dirty="0"/>
              <a:t>) </a:t>
            </a:r>
            <a:br>
              <a:rPr lang="en-CA" sz="1500" dirty="0"/>
            </a:br>
            <a:r>
              <a:rPr lang="en-CA" sz="1500" dirty="0"/>
              <a:t>MS-PowerShell, *nix Bash, IBM z Job Control Language, IBM </a:t>
            </a:r>
            <a:r>
              <a:rPr lang="en-CA" sz="1500" dirty="0" err="1"/>
              <a:t>i</a:t>
            </a:r>
            <a:r>
              <a:rPr lang="en-CA" sz="1500" dirty="0"/>
              <a:t> Control Language</a:t>
            </a:r>
          </a:p>
          <a:p>
            <a:pPr lvl="1"/>
            <a:r>
              <a:rPr lang="en-CA" sz="1500" dirty="0">
                <a:solidFill>
                  <a:srgbClr val="0070C0"/>
                </a:solidFill>
              </a:rPr>
              <a:t>Data-Oriented Languages</a:t>
            </a:r>
            <a:r>
              <a:rPr lang="en-CA" sz="1500" dirty="0"/>
              <a:t> (like SQL) designed for </a:t>
            </a:r>
            <a:r>
              <a:rPr lang="en-CA" sz="1500" dirty="0">
                <a:solidFill>
                  <a:srgbClr val="0070C0"/>
                </a:solidFill>
              </a:rPr>
              <a:t>management of data</a:t>
            </a:r>
            <a:r>
              <a:rPr lang="en-CA" sz="1500" dirty="0"/>
              <a:t> in relational databases. SQL with its stored procedures is not a </a:t>
            </a:r>
            <a:r>
              <a:rPr lang="en-CA" sz="1500" i="1" dirty="0"/>
              <a:t>general</a:t>
            </a:r>
            <a:r>
              <a:rPr lang="en-CA" sz="1500" dirty="0"/>
              <a:t> </a:t>
            </a:r>
            <a:r>
              <a:rPr lang="en-CA" sz="1500" i="1" dirty="0"/>
              <a:t>purpose </a:t>
            </a:r>
            <a:r>
              <a:rPr lang="en-CA" sz="1500" dirty="0"/>
              <a:t>programming language; SQL is RDBMS specific.</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a:t>
            </a:r>
          </a:p>
        </p:txBody>
      </p:sp>
    </p:spTree>
    <p:extLst>
      <p:ext uri="{BB962C8B-B14F-4D97-AF65-F5344CB8AC3E}">
        <p14:creationId xmlns:p14="http://schemas.microsoft.com/office/powerpoint/2010/main" val="1195360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1010444"/>
            <a:ext cx="8435280" cy="3693000"/>
          </a:xfrm>
        </p:spPr>
        <p:txBody>
          <a:bodyPr>
            <a:normAutofit fontScale="92500"/>
          </a:bodyPr>
          <a:lstStyle/>
          <a:p>
            <a:r>
              <a:rPr lang="en-CA" dirty="0">
                <a:solidFill>
                  <a:srgbClr val="0070C0"/>
                </a:solidFill>
              </a:rPr>
              <a:t>Compiled Languages</a:t>
            </a:r>
            <a:r>
              <a:rPr lang="en-CA" dirty="0"/>
              <a:t>: </a:t>
            </a:r>
            <a:r>
              <a:rPr lang="en-US" dirty="0"/>
              <a:t>translators </a:t>
            </a:r>
            <a:r>
              <a:rPr lang="en-US" dirty="0">
                <a:solidFill>
                  <a:srgbClr val="0070C0"/>
                </a:solidFill>
              </a:rPr>
              <a:t>generate machine specific instructions from source code</a:t>
            </a:r>
            <a:r>
              <a:rPr lang="en-CA" dirty="0"/>
              <a:t>. </a:t>
            </a:r>
            <a:br>
              <a:rPr lang="en-CA" dirty="0"/>
            </a:br>
            <a:r>
              <a:rPr lang="en-CA" dirty="0"/>
              <a:t>E.g. C, C++, and Objective-C are compiled. Fast but less flexible than interpreted languages. </a:t>
            </a:r>
            <a:r>
              <a:rPr lang="en-US" dirty="0"/>
              <a:t>Variables </a:t>
            </a:r>
            <a:r>
              <a:rPr lang="en-US" dirty="0">
                <a:solidFill>
                  <a:srgbClr val="0070C0"/>
                </a:solidFill>
              </a:rPr>
              <a:t>statically typed</a:t>
            </a:r>
            <a:r>
              <a:rPr lang="en-US" dirty="0"/>
              <a:t>: data types declared by programmer.</a:t>
            </a:r>
            <a:endParaRPr lang="en-CA" dirty="0"/>
          </a:p>
          <a:p>
            <a:r>
              <a:rPr lang="en-US" dirty="0">
                <a:solidFill>
                  <a:srgbClr val="0070C0"/>
                </a:solidFill>
              </a:rPr>
              <a:t>Hybrid Languages</a:t>
            </a:r>
            <a:r>
              <a:rPr lang="en-US" dirty="0"/>
              <a:t>: </a:t>
            </a:r>
            <a:r>
              <a:rPr lang="en-US" dirty="0">
                <a:solidFill>
                  <a:srgbClr val="0070C0"/>
                </a:solidFill>
              </a:rPr>
              <a:t>first compiled into platform-neutral bytecode and then interpreted by a virtual machine for the local platform.</a:t>
            </a:r>
            <a:r>
              <a:rPr lang="en-US" dirty="0"/>
              <a:t> E.g. Java, C#, and Python.</a:t>
            </a:r>
            <a:endParaRPr lang="en-CA" dirty="0"/>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a:t>
            </a:r>
          </a:p>
        </p:txBody>
      </p:sp>
    </p:spTree>
    <p:extLst>
      <p:ext uri="{BB962C8B-B14F-4D97-AF65-F5344CB8AC3E}">
        <p14:creationId xmlns:p14="http://schemas.microsoft.com/office/powerpoint/2010/main" val="325789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6348" y="1010444"/>
            <a:ext cx="8856984" cy="3693000"/>
          </a:xfrm>
        </p:spPr>
        <p:txBody>
          <a:bodyPr>
            <a:normAutofit/>
          </a:bodyPr>
          <a:lstStyle/>
          <a:p>
            <a:r>
              <a:rPr lang="en-CA" dirty="0"/>
              <a:t>Audio/Visual Learning: </a:t>
            </a:r>
            <a:r>
              <a:rPr lang="en-CA" dirty="0">
                <a:hlinkClick r:id="rId3"/>
              </a:rPr>
              <a:t>compiled vs interpreted</a:t>
            </a:r>
            <a:endParaRPr lang="en-CA" dirty="0"/>
          </a:p>
          <a:p>
            <a:pPr lvl="1"/>
            <a:r>
              <a:rPr lang="en-CA" i="1" dirty="0"/>
              <a:t>Don't take the bait to click to the newer version of this Lynda.com course, it will waste your time.</a:t>
            </a:r>
            <a:endParaRPr lang="en-CA" dirty="0"/>
          </a:p>
          <a:p>
            <a:r>
              <a:rPr lang="en-US" dirty="0"/>
              <a:t>Dan Bricklin, how he invented the first “killer app”</a:t>
            </a:r>
            <a:br>
              <a:rPr lang="en-US" dirty="0"/>
            </a:br>
            <a:r>
              <a:rPr lang="en-US" dirty="0">
                <a:hlinkClick r:id="rId4"/>
              </a:rPr>
              <a:t>https://www.youtube.com/watch?v=ORvwzo-f1Sc&amp;ab_channel=TEDxTalks</a:t>
            </a:r>
            <a:r>
              <a:rPr lang="en-US" dirty="0"/>
              <a:t> </a:t>
            </a:r>
          </a:p>
          <a:p>
            <a:r>
              <a:rPr lang="en-CA" dirty="0">
                <a:hlinkClick r:id="rId5"/>
              </a:rPr>
              <a:t>https://en.wikipedia.org/wiki/Killer_application</a:t>
            </a:r>
            <a:r>
              <a:rPr lang="en-CA" dirty="0"/>
              <a:t> </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Programming Languages (Cont’d)</a:t>
            </a:r>
          </a:p>
        </p:txBody>
      </p:sp>
    </p:spTree>
    <p:extLst>
      <p:ext uri="{BB962C8B-B14F-4D97-AF65-F5344CB8AC3E}">
        <p14:creationId xmlns:p14="http://schemas.microsoft.com/office/powerpoint/2010/main" val="381252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E881-E351-4158-8B37-4D6A0C308319}"/>
              </a:ext>
            </a:extLst>
          </p:cNvPr>
          <p:cNvSpPr>
            <a:spLocks noGrp="1"/>
          </p:cNvSpPr>
          <p:nvPr>
            <p:ph type="title"/>
          </p:nvPr>
        </p:nvSpPr>
        <p:spPr/>
        <p:txBody>
          <a:bodyPr/>
          <a:lstStyle/>
          <a:p>
            <a:r>
              <a:rPr lang="en-CA" dirty="0"/>
              <a:t>Programming is an Art</a:t>
            </a:r>
          </a:p>
        </p:txBody>
      </p:sp>
      <p:sp>
        <p:nvSpPr>
          <p:cNvPr id="3" name="Content Placeholder 2">
            <a:extLst>
              <a:ext uri="{FF2B5EF4-FFF2-40B4-BE49-F238E27FC236}">
                <a16:creationId xmlns:a16="http://schemas.microsoft.com/office/drawing/2014/main" id="{EB8B21E9-44E3-4C4D-90C3-82FEA30847AA}"/>
              </a:ext>
            </a:extLst>
          </p:cNvPr>
          <p:cNvSpPr>
            <a:spLocks noGrp="1"/>
          </p:cNvSpPr>
          <p:nvPr>
            <p:ph idx="1"/>
          </p:nvPr>
        </p:nvSpPr>
        <p:spPr>
          <a:xfrm>
            <a:off x="457200" y="1218406"/>
            <a:ext cx="8229600" cy="3657600"/>
          </a:xfrm>
        </p:spPr>
        <p:txBody>
          <a:bodyPr/>
          <a:lstStyle/>
          <a:p>
            <a:pPr marL="0" indent="0">
              <a:buNone/>
            </a:pPr>
            <a:r>
              <a:rPr lang="en-CA" dirty="0"/>
              <a:t>"computer programming is an art, because it applies accumulated knowledge to the world, because it requires skill and ingenuity, and especially because it produces objects of beauty. A programmer who subconsciously views himself as an artist will enjoy what he does and will do it better." </a:t>
            </a:r>
            <a:br>
              <a:rPr lang="en-CA" dirty="0"/>
            </a:br>
            <a:r>
              <a:rPr lang="en-CA" dirty="0"/>
              <a:t>– </a:t>
            </a:r>
            <a:r>
              <a:rPr lang="en-CA" dirty="0">
                <a:hlinkClick r:id="rId3"/>
              </a:rPr>
              <a:t>Donald E. Knuth</a:t>
            </a:r>
            <a:r>
              <a:rPr lang="en-CA" dirty="0"/>
              <a:t>, winner of 1974 </a:t>
            </a:r>
            <a:r>
              <a:rPr lang="en-CA" dirty="0">
                <a:hlinkClick r:id="rId4"/>
              </a:rPr>
              <a:t>Turing Award</a:t>
            </a:r>
            <a:r>
              <a:rPr lang="en-CA" dirty="0"/>
              <a:t> informally considered the Nobel Prize of computer science.</a:t>
            </a:r>
          </a:p>
        </p:txBody>
      </p:sp>
    </p:spTree>
    <p:extLst>
      <p:ext uri="{BB962C8B-B14F-4D97-AF65-F5344CB8AC3E}">
        <p14:creationId xmlns:p14="http://schemas.microsoft.com/office/powerpoint/2010/main" val="325871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46348" y="1010444"/>
            <a:ext cx="8856984" cy="3693000"/>
          </a:xfrm>
        </p:spPr>
        <p:txBody>
          <a:bodyPr>
            <a:noAutofit/>
          </a:bodyPr>
          <a:lstStyle/>
          <a:p>
            <a:pPr marL="0" indent="0">
              <a:spcBef>
                <a:spcPts val="0"/>
              </a:spcBef>
              <a:buNone/>
            </a:pPr>
            <a:r>
              <a:rPr lang="en-CA" dirty="0"/>
              <a:t>“Languages” which are not programming languages:</a:t>
            </a:r>
          </a:p>
          <a:p>
            <a:pPr>
              <a:spcBef>
                <a:spcPts val="0"/>
              </a:spcBef>
            </a:pPr>
            <a:r>
              <a:rPr lang="en-CA" dirty="0"/>
              <a:t>HTML: </a:t>
            </a:r>
            <a:r>
              <a:rPr lang="en-CA" dirty="0" err="1"/>
              <a:t>HyperText</a:t>
            </a:r>
            <a:r>
              <a:rPr lang="en-CA" dirty="0"/>
              <a:t> Markup Language for the Web</a:t>
            </a:r>
          </a:p>
          <a:p>
            <a:pPr lvl="1">
              <a:spcBef>
                <a:spcPts val="0"/>
              </a:spcBef>
            </a:pPr>
            <a:r>
              <a:rPr lang="en-CA" dirty="0"/>
              <a:t>&lt;P&gt;Paragraph&lt;B</a:t>
            </a:r>
            <a:r>
              <a:rPr lang="en-CA" b="1" dirty="0"/>
              <a:t>&gt;text&lt;/</a:t>
            </a:r>
            <a:r>
              <a:rPr lang="en-CA" dirty="0"/>
              <a:t>B&gt;&lt;/P&gt; browser formats/renders</a:t>
            </a:r>
          </a:p>
          <a:p>
            <a:pPr>
              <a:spcBef>
                <a:spcPts val="0"/>
              </a:spcBef>
            </a:pPr>
            <a:r>
              <a:rPr lang="en-CA" dirty="0"/>
              <a:t>CSS: Cascading Style Sheets </a:t>
            </a:r>
          </a:p>
          <a:p>
            <a:pPr lvl="1">
              <a:spcBef>
                <a:spcPts val="0"/>
              </a:spcBef>
            </a:pPr>
            <a:r>
              <a:rPr lang="en-CA" dirty="0"/>
              <a:t>separate presentation style and appearance from content</a:t>
            </a:r>
            <a:br>
              <a:rPr lang="en-CA" dirty="0"/>
            </a:br>
            <a:r>
              <a:rPr lang="en-CA" dirty="0"/>
              <a:t>(font, size, colours for a DOM object e.g. a paragraph)</a:t>
            </a:r>
          </a:p>
          <a:p>
            <a:pPr>
              <a:spcBef>
                <a:spcPts val="0"/>
              </a:spcBef>
            </a:pPr>
            <a:r>
              <a:rPr lang="en-CA" dirty="0"/>
              <a:t>XML: </a:t>
            </a:r>
            <a:r>
              <a:rPr lang="en-CA" dirty="0" err="1"/>
              <a:t>eXtensible</a:t>
            </a:r>
            <a:r>
              <a:rPr lang="en-CA" dirty="0"/>
              <a:t> Markup Language</a:t>
            </a:r>
          </a:p>
          <a:p>
            <a:pPr lvl="1">
              <a:spcBef>
                <a:spcPts val="0"/>
              </a:spcBef>
            </a:pPr>
            <a:r>
              <a:rPr lang="en-CA" dirty="0"/>
              <a:t>Document and data encoding markup language</a:t>
            </a:r>
          </a:p>
          <a:p>
            <a:pPr lvl="1">
              <a:spcBef>
                <a:spcPts val="0"/>
              </a:spcBef>
            </a:pPr>
            <a:r>
              <a:rPr lang="en-US" dirty="0"/>
              <a:t>E.g. for </a:t>
            </a:r>
            <a:r>
              <a:rPr lang="en-CA" dirty="0"/>
              <a:t>data structures used in web services</a:t>
            </a:r>
          </a:p>
        </p:txBody>
      </p:sp>
      <p:sp>
        <p:nvSpPr>
          <p:cNvPr id="9" name="Title 1"/>
          <p:cNvSpPr>
            <a:spLocks noGrp="1"/>
          </p:cNvSpPr>
          <p:nvPr>
            <p:ph type="title"/>
          </p:nvPr>
        </p:nvSpPr>
        <p:spPr>
          <a:xfrm>
            <a:off x="102332" y="267494"/>
            <a:ext cx="9145016" cy="742950"/>
          </a:xfrm>
        </p:spPr>
        <p:txBody>
          <a:bodyPr>
            <a:noAutofit/>
          </a:bodyPr>
          <a:lstStyle/>
          <a:p>
            <a:r>
              <a:rPr lang="en-US" sz="3200" dirty="0"/>
              <a:t>Types of Non-Programming Languages</a:t>
            </a:r>
          </a:p>
        </p:txBody>
      </p:sp>
    </p:spTree>
    <p:extLst>
      <p:ext uri="{BB962C8B-B14F-4D97-AF65-F5344CB8AC3E}">
        <p14:creationId xmlns:p14="http://schemas.microsoft.com/office/powerpoint/2010/main" val="202117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3528" y="1203598"/>
            <a:ext cx="8690628" cy="3693000"/>
          </a:xfrm>
        </p:spPr>
        <p:txBody>
          <a:bodyPr>
            <a:noAutofit/>
          </a:bodyPr>
          <a:lstStyle/>
          <a:p>
            <a:r>
              <a:rPr lang="en-US" sz="1800" dirty="0"/>
              <a:t>Computer hardware is what </a:t>
            </a:r>
            <a:r>
              <a:rPr lang="en-US" sz="1800" dirty="0">
                <a:solidFill>
                  <a:schemeClr val="tx2"/>
                </a:solidFill>
              </a:rPr>
              <a:t>you can physically touch</a:t>
            </a:r>
            <a:r>
              <a:rPr lang="en-US" sz="1800" dirty="0"/>
              <a:t>. Hardware devices are </a:t>
            </a:r>
            <a:r>
              <a:rPr lang="en-US" sz="1800" dirty="0">
                <a:solidFill>
                  <a:schemeClr val="tx2"/>
                </a:solidFill>
              </a:rPr>
              <a:t>physical parts</a:t>
            </a:r>
            <a:r>
              <a:rPr lang="en-US" sz="1800" dirty="0"/>
              <a:t> of a computer system.</a:t>
            </a:r>
          </a:p>
          <a:p>
            <a:r>
              <a:rPr lang="en-US" sz="1800" dirty="0"/>
              <a:t>Internal hardware devices reside </a:t>
            </a:r>
            <a:r>
              <a:rPr lang="en-US" sz="1800" dirty="0">
                <a:solidFill>
                  <a:schemeClr val="tx2"/>
                </a:solidFill>
              </a:rPr>
              <a:t>inside the computer case</a:t>
            </a:r>
            <a:r>
              <a:rPr lang="en-US" sz="1800" dirty="0"/>
              <a:t> like a Motherboard and NIC. External or </a:t>
            </a:r>
            <a:r>
              <a:rPr lang="en-US" sz="1800" dirty="0">
                <a:solidFill>
                  <a:schemeClr val="tx2"/>
                </a:solidFill>
              </a:rPr>
              <a:t>Peripheral Devices</a:t>
            </a:r>
            <a:r>
              <a:rPr lang="en-US" sz="1800" dirty="0"/>
              <a:t> plug into a computer system to </a:t>
            </a:r>
            <a:r>
              <a:rPr lang="en-US" sz="1800" dirty="0">
                <a:solidFill>
                  <a:schemeClr val="tx2"/>
                </a:solidFill>
              </a:rPr>
              <a:t>add functionality, e.g. </a:t>
            </a:r>
            <a:r>
              <a:rPr lang="en-US" sz="1800" dirty="0"/>
              <a:t>mouse, keyboard, screen, USB and optical drives.</a:t>
            </a:r>
          </a:p>
          <a:p>
            <a:r>
              <a:rPr lang="en-US" sz="1800" dirty="0">
                <a:solidFill>
                  <a:schemeClr val="tx2"/>
                </a:solidFill>
              </a:rPr>
              <a:t>Processing</a:t>
            </a:r>
            <a:r>
              <a:rPr lang="en-US" sz="1800" dirty="0"/>
              <a:t> hardware devices: CPU, ALU, FPU, and GPU. </a:t>
            </a:r>
            <a:br>
              <a:rPr lang="en-US" sz="1800" dirty="0"/>
            </a:br>
            <a:r>
              <a:rPr lang="en-US" sz="1800" dirty="0">
                <a:solidFill>
                  <a:schemeClr val="tx2"/>
                </a:solidFill>
              </a:rPr>
              <a:t>Input</a:t>
            </a:r>
            <a:r>
              <a:rPr lang="en-US" sz="1800" dirty="0"/>
              <a:t> devices: Keyboard, Microphone, Mouse, touch screen, stylus, camera and scanner. </a:t>
            </a:r>
            <a:br>
              <a:rPr lang="en-US" sz="1800" dirty="0"/>
            </a:br>
            <a:r>
              <a:rPr lang="en-US" sz="1800" dirty="0">
                <a:solidFill>
                  <a:schemeClr val="tx2"/>
                </a:solidFill>
              </a:rPr>
              <a:t>Output</a:t>
            </a:r>
            <a:r>
              <a:rPr lang="en-US" sz="1800" dirty="0"/>
              <a:t> devices: Monitor, Printer, Speaker, and Plotter. Haptic feedback</a:t>
            </a:r>
            <a:br>
              <a:rPr lang="en-US" sz="1800" dirty="0"/>
            </a:br>
            <a:r>
              <a:rPr lang="en-US" sz="1800" dirty="0">
                <a:solidFill>
                  <a:schemeClr val="tx2"/>
                </a:solidFill>
              </a:rPr>
              <a:t>Input / Output </a:t>
            </a:r>
            <a:r>
              <a:rPr lang="en-US" sz="1800" dirty="0"/>
              <a:t>devices: RAM, HDD, SSD, other storage devices.</a:t>
            </a:r>
            <a:endParaRPr lang="en-CA" sz="1800" dirty="0"/>
          </a:p>
        </p:txBody>
      </p:sp>
      <p:sp>
        <p:nvSpPr>
          <p:cNvPr id="7" name="Title 1"/>
          <p:cNvSpPr>
            <a:spLocks noGrp="1"/>
          </p:cNvSpPr>
          <p:nvPr>
            <p:ph type="title"/>
          </p:nvPr>
        </p:nvSpPr>
        <p:spPr>
          <a:xfrm>
            <a:off x="554042" y="555526"/>
            <a:ext cx="8229600" cy="742950"/>
          </a:xfrm>
        </p:spPr>
        <p:txBody>
          <a:bodyPr>
            <a:noAutofit/>
          </a:bodyPr>
          <a:lstStyle/>
          <a:p>
            <a:r>
              <a:rPr lang="en-US" sz="2800" dirty="0"/>
              <a:t>Glossary of Hardware Devices</a:t>
            </a:r>
            <a:br>
              <a:rPr lang="en-US" sz="2800" dirty="0"/>
            </a:br>
            <a:endParaRPr lang="en-US" sz="2800" dirty="0"/>
          </a:p>
        </p:txBody>
      </p:sp>
    </p:spTree>
    <p:extLst>
      <p:ext uri="{BB962C8B-B14F-4D97-AF65-F5344CB8AC3E}">
        <p14:creationId xmlns:p14="http://schemas.microsoft.com/office/powerpoint/2010/main" val="1930854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lvl1pPr>
              <a:defRPr sz="1800">
                <a:solidFill>
                  <a:schemeClr val="tx1"/>
                </a:solidFill>
                <a:latin typeface="Times New Roman" pitchFamily="18" charset="0"/>
              </a:defRPr>
            </a:lvl1pPr>
            <a:lvl2pPr marL="557213" indent="-214313">
              <a:defRPr sz="1800">
                <a:solidFill>
                  <a:schemeClr val="tx1"/>
                </a:solidFill>
                <a:latin typeface="Times New Roman" pitchFamily="18" charset="0"/>
              </a:defRPr>
            </a:lvl2pPr>
            <a:lvl3pPr marL="857250" indent="-171450">
              <a:defRPr sz="1800">
                <a:solidFill>
                  <a:schemeClr val="tx1"/>
                </a:solidFill>
                <a:latin typeface="Times New Roman" pitchFamily="18" charset="0"/>
              </a:defRPr>
            </a:lvl3pPr>
            <a:lvl4pPr marL="1200150" indent="-171450">
              <a:defRPr sz="1800">
                <a:solidFill>
                  <a:schemeClr val="tx1"/>
                </a:solidFill>
                <a:latin typeface="Times New Roman" pitchFamily="18" charset="0"/>
              </a:defRPr>
            </a:lvl4pPr>
            <a:lvl5pPr marL="1543050" indent="-171450">
              <a:defRPr sz="1800">
                <a:solidFill>
                  <a:schemeClr val="tx1"/>
                </a:solidFill>
                <a:latin typeface="Times New Roman" pitchFamily="18" charset="0"/>
              </a:defRPr>
            </a:lvl5pPr>
            <a:lvl6pPr marL="1885950" indent="-171450" eaLnBrk="0" fontAlgn="base" hangingPunct="0">
              <a:spcBef>
                <a:spcPct val="0"/>
              </a:spcBef>
              <a:spcAft>
                <a:spcPct val="0"/>
              </a:spcAft>
              <a:defRPr sz="1800">
                <a:solidFill>
                  <a:schemeClr val="tx1"/>
                </a:solidFill>
                <a:latin typeface="Times New Roman" pitchFamily="18" charset="0"/>
              </a:defRPr>
            </a:lvl6pPr>
            <a:lvl7pPr marL="2228850" indent="-171450" eaLnBrk="0" fontAlgn="base" hangingPunct="0">
              <a:spcBef>
                <a:spcPct val="0"/>
              </a:spcBef>
              <a:spcAft>
                <a:spcPct val="0"/>
              </a:spcAft>
              <a:defRPr sz="1800">
                <a:solidFill>
                  <a:schemeClr val="tx1"/>
                </a:solidFill>
                <a:latin typeface="Times New Roman" pitchFamily="18" charset="0"/>
              </a:defRPr>
            </a:lvl7pPr>
            <a:lvl8pPr marL="2571750" indent="-171450" eaLnBrk="0" fontAlgn="base" hangingPunct="0">
              <a:spcBef>
                <a:spcPct val="0"/>
              </a:spcBef>
              <a:spcAft>
                <a:spcPct val="0"/>
              </a:spcAft>
              <a:defRPr sz="1800">
                <a:solidFill>
                  <a:schemeClr val="tx1"/>
                </a:solidFill>
                <a:latin typeface="Times New Roman" pitchFamily="18" charset="0"/>
              </a:defRPr>
            </a:lvl8pPr>
            <a:lvl9pPr marL="2914650" indent="-171450" eaLnBrk="0" fontAlgn="base" hangingPunct="0">
              <a:spcBef>
                <a:spcPct val="0"/>
              </a:spcBef>
              <a:spcAft>
                <a:spcPct val="0"/>
              </a:spcAft>
              <a:defRPr sz="1800">
                <a:solidFill>
                  <a:schemeClr val="tx1"/>
                </a:solidFill>
                <a:latin typeface="Times New Roman" pitchFamily="18" charset="0"/>
              </a:defRPr>
            </a:lvl9pPr>
          </a:lstStyle>
          <a:p>
            <a:fld id="{A44000DB-6ACD-49F8-A7F0-FED82B3F582C}" type="slidenum">
              <a:rPr lang="en-US" altLang="en-US" sz="1050"/>
              <a:pPr/>
              <a:t>37</a:t>
            </a:fld>
            <a:endParaRPr lang="en-US" altLang="en-US" sz="1050"/>
          </a:p>
        </p:txBody>
      </p:sp>
      <p:sp>
        <p:nvSpPr>
          <p:cNvPr id="4100" name="Rectangle 3"/>
          <p:cNvSpPr>
            <a:spLocks noGrp="1" noChangeArrowheads="1"/>
          </p:cNvSpPr>
          <p:nvPr>
            <p:ph type="body" idx="1"/>
          </p:nvPr>
        </p:nvSpPr>
        <p:spPr>
          <a:xfrm>
            <a:off x="0" y="1200150"/>
            <a:ext cx="9144000" cy="3943350"/>
          </a:xfrm>
        </p:spPr>
        <p:txBody>
          <a:bodyPr>
            <a:normAutofit/>
          </a:bodyPr>
          <a:lstStyle/>
          <a:p>
            <a:r>
              <a:rPr lang="en-US" sz="2200" dirty="0">
                <a:solidFill>
                  <a:srgbClr val="0070C0"/>
                </a:solidFill>
              </a:rPr>
              <a:t>Computer Programming</a:t>
            </a:r>
            <a:r>
              <a:rPr lang="en-US" sz="2200" dirty="0"/>
              <a:t>: </a:t>
            </a:r>
            <a:r>
              <a:rPr lang="en-US" sz="2200" dirty="0">
                <a:solidFill>
                  <a:srgbClr val="0070C0"/>
                </a:solidFill>
              </a:rPr>
              <a:t>a process</a:t>
            </a:r>
            <a:r>
              <a:rPr lang="en-US" sz="2200" dirty="0"/>
              <a:t> that leads from an original formulation of a problem to executable computer programs.</a:t>
            </a:r>
            <a:endParaRPr lang="en-US" sz="2000" dirty="0"/>
          </a:p>
          <a:p>
            <a:r>
              <a:rPr lang="en-US" sz="2200" dirty="0">
                <a:solidFill>
                  <a:srgbClr val="0070C0"/>
                </a:solidFill>
              </a:rPr>
              <a:t>Algorithm</a:t>
            </a:r>
            <a:r>
              <a:rPr lang="en-US" sz="2200" dirty="0"/>
              <a:t>: a self-contained </a:t>
            </a:r>
            <a:r>
              <a:rPr lang="en-US" sz="2200" dirty="0">
                <a:solidFill>
                  <a:srgbClr val="0070C0"/>
                </a:solidFill>
              </a:rPr>
              <a:t>step-by-step set of operations</a:t>
            </a:r>
            <a:r>
              <a:rPr lang="en-US" sz="2200" dirty="0"/>
              <a:t> that solve a problem.</a:t>
            </a:r>
          </a:p>
          <a:p>
            <a:r>
              <a:rPr lang="en-US" sz="2200" dirty="0">
                <a:solidFill>
                  <a:srgbClr val="0070C0"/>
                </a:solidFill>
              </a:rPr>
              <a:t>Code</a:t>
            </a:r>
            <a:r>
              <a:rPr lang="en-US" sz="2200" dirty="0"/>
              <a:t>: a </a:t>
            </a:r>
            <a:r>
              <a:rPr lang="en-US" sz="2200" dirty="0">
                <a:solidFill>
                  <a:srgbClr val="0070C0"/>
                </a:solidFill>
              </a:rPr>
              <a:t>set of instructions</a:t>
            </a:r>
            <a:r>
              <a:rPr lang="en-US" sz="2200" dirty="0"/>
              <a:t> programmed into a computer to perform an Algorithm.</a:t>
            </a:r>
          </a:p>
          <a:p>
            <a:r>
              <a:rPr lang="en-US" sz="2200" dirty="0">
                <a:solidFill>
                  <a:srgbClr val="0070C0"/>
                </a:solidFill>
              </a:rPr>
              <a:t>Computer Program</a:t>
            </a:r>
            <a:r>
              <a:rPr lang="en-US" sz="2200" dirty="0"/>
              <a:t>: </a:t>
            </a:r>
            <a:r>
              <a:rPr lang="en-US" sz="2200" dirty="0">
                <a:solidFill>
                  <a:srgbClr val="0070C0"/>
                </a:solidFill>
              </a:rPr>
              <a:t>sets of code</a:t>
            </a:r>
            <a:r>
              <a:rPr lang="en-US" sz="2200" dirty="0"/>
              <a:t> that tell a computer what to do, written in one or more </a:t>
            </a:r>
            <a:r>
              <a:rPr lang="en-US" sz="2200" dirty="0">
                <a:solidFill>
                  <a:srgbClr val="0070C0"/>
                </a:solidFill>
              </a:rPr>
              <a:t>Programming Languages</a:t>
            </a:r>
            <a:r>
              <a:rPr lang="en-US" sz="2200" dirty="0"/>
              <a:t>, contained as a </a:t>
            </a:r>
            <a:r>
              <a:rPr lang="en-US" sz="2200" dirty="0">
                <a:solidFill>
                  <a:srgbClr val="0070C0"/>
                </a:solidFill>
              </a:rPr>
              <a:t>Source Code</a:t>
            </a:r>
            <a:r>
              <a:rPr lang="en-US" sz="2200" dirty="0"/>
              <a:t> in a text file, compiled into Machine Code, and executed by CPU.</a:t>
            </a:r>
          </a:p>
          <a:p>
            <a:endParaRPr lang="en-US" sz="2200" dirty="0"/>
          </a:p>
        </p:txBody>
      </p:sp>
      <p:sp>
        <p:nvSpPr>
          <p:cNvPr id="7" name="Title 1"/>
          <p:cNvSpPr>
            <a:spLocks noGrp="1"/>
          </p:cNvSpPr>
          <p:nvPr>
            <p:ph type="title"/>
          </p:nvPr>
        </p:nvSpPr>
        <p:spPr>
          <a:xfrm>
            <a:off x="32544" y="339502"/>
            <a:ext cx="9363992" cy="742950"/>
          </a:xfrm>
        </p:spPr>
        <p:txBody>
          <a:bodyPr>
            <a:noAutofit/>
          </a:bodyPr>
          <a:lstStyle/>
          <a:p>
            <a:r>
              <a:rPr lang="en-US" sz="2700" dirty="0"/>
              <a:t>Glossary: what do we mean by Algorithm, Code, and Programming?</a:t>
            </a:r>
          </a:p>
        </p:txBody>
      </p:sp>
    </p:spTree>
    <p:extLst>
      <p:ext uri="{BB962C8B-B14F-4D97-AF65-F5344CB8AC3E}">
        <p14:creationId xmlns:p14="http://schemas.microsoft.com/office/powerpoint/2010/main" val="125273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Activity</a:t>
            </a:r>
          </a:p>
        </p:txBody>
      </p:sp>
      <p:sp>
        <p:nvSpPr>
          <p:cNvPr id="5" name="Content Placeholder 4"/>
          <p:cNvSpPr>
            <a:spLocks noGrp="1"/>
          </p:cNvSpPr>
          <p:nvPr>
            <p:ph idx="1"/>
          </p:nvPr>
        </p:nvSpPr>
        <p:spPr>
          <a:xfrm>
            <a:off x="971600" y="1200150"/>
            <a:ext cx="7715200" cy="3657600"/>
          </a:xfrm>
        </p:spPr>
        <p:txBody>
          <a:bodyPr>
            <a:normAutofit/>
          </a:bodyPr>
          <a:lstStyle/>
          <a:p>
            <a:pPr marL="0" indent="0">
              <a:buNone/>
            </a:pPr>
            <a:r>
              <a:rPr lang="en-US" dirty="0"/>
              <a:t>Questions about </a:t>
            </a:r>
            <a:r>
              <a:rPr lang="en-CA" dirty="0"/>
              <a:t>hardware and software concepts.</a:t>
            </a:r>
          </a:p>
          <a:p>
            <a:pPr marL="0" indent="0" defTabSz="360000">
              <a:buNone/>
            </a:pPr>
            <a:r>
              <a:rPr lang="en-US" dirty="0"/>
              <a:t>	D</a:t>
            </a:r>
            <a:r>
              <a:rPr lang="en-CA" dirty="0"/>
              <a:t>o any </a:t>
            </a:r>
            <a:r>
              <a:rPr lang="en-CA" b="1" dirty="0"/>
              <a:t>two </a:t>
            </a:r>
            <a:r>
              <a:rPr lang="en-CA" i="1" dirty="0"/>
              <a:t>or</a:t>
            </a:r>
            <a:r>
              <a:rPr lang="en-CA" dirty="0"/>
              <a:t> do </a:t>
            </a:r>
            <a:r>
              <a:rPr lang="en-CA" b="1" dirty="0"/>
              <a:t>one at length</a:t>
            </a:r>
            <a:r>
              <a:rPr lang="en-CA" dirty="0"/>
              <a:t>. </a:t>
            </a:r>
          </a:p>
          <a:p>
            <a:pPr marL="0" indent="0" defTabSz="360000">
              <a:buNone/>
            </a:pPr>
            <a:r>
              <a:rPr lang="en-CA" dirty="0"/>
              <a:t>		There are no right answers, just good arguments.</a:t>
            </a:r>
          </a:p>
          <a:p>
            <a:pPr marL="0" indent="0" defTabSz="360000">
              <a:buNone/>
            </a:pPr>
            <a:r>
              <a:rPr lang="en-CA" dirty="0"/>
              <a:t>			Option to ask &amp; answer your own question,</a:t>
            </a:r>
            <a:br>
              <a:rPr lang="en-CA" dirty="0"/>
            </a:br>
            <a:r>
              <a:rPr lang="en-CA" dirty="0"/>
              <a:t>				and it must be an </a:t>
            </a:r>
            <a:r>
              <a:rPr lang="en-CA" i="1" dirty="0"/>
              <a:t>interesting</a:t>
            </a:r>
            <a:r>
              <a:rPr lang="en-CA" dirty="0"/>
              <a:t> question.</a:t>
            </a:r>
            <a:endParaRPr lang="en-US" dirty="0"/>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1737" y="1275606"/>
            <a:ext cx="359863" cy="360040"/>
          </a:xfrm>
          <a:prstGeom prst="rect">
            <a:avLst/>
          </a:prstGeom>
        </p:spPr>
      </p:pic>
    </p:spTree>
    <p:extLst>
      <p:ext uri="{BB962C8B-B14F-4D97-AF65-F5344CB8AC3E}">
        <p14:creationId xmlns:p14="http://schemas.microsoft.com/office/powerpoint/2010/main" val="4027366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44624"/>
            <a:ext cx="8229600" cy="742950"/>
          </a:xfrm>
        </p:spPr>
        <p:txBody>
          <a:bodyPr>
            <a:noAutofit/>
          </a:bodyPr>
          <a:lstStyle/>
          <a:p>
            <a:r>
              <a:rPr lang="en-US" dirty="0"/>
              <a:t>History of Discovery</a:t>
            </a:r>
          </a:p>
        </p:txBody>
      </p:sp>
      <p:pic>
        <p:nvPicPr>
          <p:cNvPr id="4" name="Screen Recording 4">
            <a:hlinkClick r:id="" action="ppaction://media"/>
            <a:extLst>
              <a:ext uri="{FF2B5EF4-FFF2-40B4-BE49-F238E27FC236}">
                <a16:creationId xmlns:a16="http://schemas.microsoft.com/office/drawing/2014/main" id="{4FAFD220-A861-48F6-A9CB-6950C66F2BE3}"/>
              </a:ext>
            </a:extLst>
          </p:cNvPr>
          <p:cNvPicPr>
            <a:picLocks noChangeAspect="1"/>
          </p:cNvPicPr>
          <p:nvPr>
            <a:videoFile r:link="rId1"/>
            <p:extLst>
              <p:ext uri="{DAA4B4D4-6D71-4841-9C94-3DE7FCFB9230}">
                <p14:media xmlns:p14="http://schemas.microsoft.com/office/powerpoint/2010/main" r:embed="rId2">
                  <p14:trim st="1200" end="1042.4897"/>
                </p14:media>
              </p:ext>
            </p:extLst>
          </p:nvPr>
        </p:nvPicPr>
        <p:blipFill>
          <a:blip r:embed="rId5"/>
          <a:stretch>
            <a:fillRect/>
          </a:stretch>
        </p:blipFill>
        <p:spPr>
          <a:xfrm>
            <a:off x="928072" y="1025938"/>
            <a:ext cx="7287856" cy="3872938"/>
          </a:xfrm>
          <a:prstGeom prst="rect">
            <a:avLst/>
          </a:prstGeom>
        </p:spPr>
      </p:pic>
    </p:spTree>
    <p:extLst>
      <p:ext uri="{BB962C8B-B14F-4D97-AF65-F5344CB8AC3E}">
        <p14:creationId xmlns:p14="http://schemas.microsoft.com/office/powerpoint/2010/main" val="176868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15566"/>
            <a:ext cx="8229600" cy="3909024"/>
          </a:xfrm>
        </p:spPr>
        <p:txBody>
          <a:bodyPr>
            <a:normAutofit lnSpcReduction="10000"/>
          </a:bodyPr>
          <a:lstStyle/>
          <a:p>
            <a:pPr marL="0" indent="0">
              <a:buNone/>
            </a:pPr>
            <a:r>
              <a:rPr lang="en-CA" spc="-100" dirty="0">
                <a:solidFill>
                  <a:schemeClr val="tx2"/>
                </a:solidFill>
                <a:latin typeface="Franklin Gothic Demi" pitchFamily="34" charset="0"/>
                <a:ea typeface="+mj-ea"/>
                <a:cs typeface="+mj-cs"/>
              </a:rPr>
              <a:t>“But what ... is it good for?”</a:t>
            </a: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buNone/>
            </a:pPr>
            <a:endParaRPr lang="en-CA" sz="1400" spc="-100" dirty="0">
              <a:solidFill>
                <a:schemeClr val="tx2"/>
              </a:solidFill>
              <a:latin typeface="Franklin Gothic Demi" pitchFamily="34" charset="0"/>
              <a:ea typeface="+mj-ea"/>
              <a:cs typeface="+mj-cs"/>
            </a:endParaRPr>
          </a:p>
          <a:p>
            <a:pPr marL="0" indent="0" algn="ctr">
              <a:buNone/>
            </a:pPr>
            <a:r>
              <a:rPr lang="en-CA" sz="2000" dirty="0"/>
              <a:t>Engineer at the Advanced Computing Systems Division of IBM</a:t>
            </a:r>
            <a:br>
              <a:rPr lang="en-CA" sz="2000" dirty="0"/>
            </a:br>
            <a:r>
              <a:rPr lang="en-CA" sz="2000" dirty="0"/>
              <a:t>commenting on the microchip in 1968.</a:t>
            </a:r>
          </a:p>
        </p:txBody>
      </p:sp>
      <p:sp>
        <p:nvSpPr>
          <p:cNvPr id="6" name="Title 1"/>
          <p:cNvSpPr>
            <a:spLocks noGrp="1"/>
          </p:cNvSpPr>
          <p:nvPr>
            <p:ph type="title"/>
          </p:nvPr>
        </p:nvSpPr>
        <p:spPr>
          <a:xfrm>
            <a:off x="457200" y="244624"/>
            <a:ext cx="8229600" cy="742950"/>
          </a:xfrm>
        </p:spPr>
        <p:txBody>
          <a:bodyPr>
            <a:noAutofit/>
          </a:bodyPr>
          <a:lstStyle/>
          <a:p>
            <a:r>
              <a:rPr lang="en-US" dirty="0"/>
              <a:t>History of I</a:t>
            </a:r>
            <a:r>
              <a:rPr lang="en-CA" dirty="0" err="1"/>
              <a:t>nvention</a:t>
            </a:r>
            <a:endParaRPr lang="en-US" sz="2000" dirty="0"/>
          </a:p>
        </p:txBody>
      </p:sp>
      <p:pic>
        <p:nvPicPr>
          <p:cNvPr id="4" name="Picture 2" descr="Intel 4004 processor">
            <a:extLst>
              <a:ext uri="{FF2B5EF4-FFF2-40B4-BE49-F238E27FC236}">
                <a16:creationId xmlns:a16="http://schemas.microsoft.com/office/drawing/2014/main" id="{02B4062E-C474-4C90-B3A2-88C746FE95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9907" y="1419622"/>
            <a:ext cx="4704186" cy="259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605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203598"/>
            <a:ext cx="9144000" cy="3939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57200" y="339502"/>
            <a:ext cx="8229600" cy="742950"/>
          </a:xfrm>
        </p:spPr>
        <p:txBody>
          <a:bodyPr>
            <a:noAutofit/>
          </a:bodyPr>
          <a:lstStyle/>
          <a:p>
            <a:r>
              <a:rPr lang="en-US" sz="2800" dirty="0"/>
              <a:t>Early Computers</a:t>
            </a:r>
          </a:p>
        </p:txBody>
      </p:sp>
      <p:pic>
        <p:nvPicPr>
          <p:cNvPr id="6" name="Picture Placeholder 5"/>
          <p:cNvPicPr>
            <a:picLocks noChangeAspect="1"/>
          </p:cNvPicPr>
          <p:nvPr/>
        </p:nvPicPr>
        <p:blipFill rotWithShape="1">
          <a:blip r:embed="rId3" cstate="print">
            <a:extLst>
              <a:ext uri="{28A0092B-C50C-407E-A947-70E740481C1C}">
                <a14:useLocalDpi xmlns:a14="http://schemas.microsoft.com/office/drawing/2010/main"/>
              </a:ext>
            </a:extLst>
          </a:blip>
          <a:srcRect l="3077" r="13958" b="5738"/>
          <a:stretch/>
        </p:blipFill>
        <p:spPr>
          <a:xfrm>
            <a:off x="2502023" y="1218729"/>
            <a:ext cx="4139953" cy="3886200"/>
          </a:xfrm>
          <a:prstGeom prst="rect">
            <a:avLst/>
          </a:prstGeom>
        </p:spPr>
      </p:pic>
    </p:spTree>
    <p:extLst>
      <p:ext uri="{BB962C8B-B14F-4D97-AF65-F5344CB8AC3E}">
        <p14:creationId xmlns:p14="http://schemas.microsoft.com/office/powerpoint/2010/main" val="12353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9502"/>
            <a:ext cx="8229600" cy="299492"/>
          </a:xfrm>
        </p:spPr>
        <p:txBody>
          <a:bodyPr>
            <a:noAutofit/>
          </a:bodyPr>
          <a:lstStyle/>
          <a:p>
            <a:r>
              <a:rPr lang="en-CA" sz="2400" dirty="0"/>
              <a:t>NACA (NASA) High Speed Flight Station Computer Room (1949) </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24815" y="704362"/>
            <a:ext cx="5494370" cy="4299942"/>
          </a:xfrm>
          <a:prstGeom prst="rect">
            <a:avLst/>
          </a:prstGeom>
        </p:spPr>
      </p:pic>
    </p:spTree>
    <p:extLst>
      <p:ext uri="{BB962C8B-B14F-4D97-AF65-F5344CB8AC3E}">
        <p14:creationId xmlns:p14="http://schemas.microsoft.com/office/powerpoint/2010/main" val="23491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64" y="267494"/>
            <a:ext cx="8363272" cy="443508"/>
          </a:xfrm>
        </p:spPr>
        <p:txBody>
          <a:bodyPr>
            <a:noAutofit/>
          </a:bodyPr>
          <a:lstStyle/>
          <a:p>
            <a:pPr algn="ctr"/>
            <a:r>
              <a:rPr lang="en-CA" sz="2400" dirty="0"/>
              <a:t>ENIAC (Electronic Numerical Integrator And Computer) 1946</a:t>
            </a: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24000" y="843558"/>
            <a:ext cx="6096000" cy="4019550"/>
          </a:xfrm>
          <a:prstGeom prst="rect">
            <a:avLst/>
          </a:prstGeom>
        </p:spPr>
      </p:pic>
    </p:spTree>
    <p:extLst>
      <p:ext uri="{BB962C8B-B14F-4D97-AF65-F5344CB8AC3E}">
        <p14:creationId xmlns:p14="http://schemas.microsoft.com/office/powerpoint/2010/main" val="1727687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21">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465E9C"/>
      </a:hlink>
      <a:folHlink>
        <a:srgbClr val="465E9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4FD2C8FF1594439A7203D8E4D7821B" ma:contentTypeVersion="13" ma:contentTypeDescription="Create a new document." ma:contentTypeScope="" ma:versionID="13843608c9a1db15be4d7a49f0883006">
  <xsd:schema xmlns:xsd="http://www.w3.org/2001/XMLSchema" xmlns:xs="http://www.w3.org/2001/XMLSchema" xmlns:p="http://schemas.microsoft.com/office/2006/metadata/properties" xmlns:ns3="5cf42057-2697-4121-8014-ea41f1dfea61" xmlns:ns4="b3f2a4d1-ba43-4258-ab55-7712ca068179" targetNamespace="http://schemas.microsoft.com/office/2006/metadata/properties" ma:root="true" ma:fieldsID="9d13855fab32cdab1aa9ff7a3ec340da" ns3:_="" ns4:_="">
    <xsd:import namespace="5cf42057-2697-4121-8014-ea41f1dfea61"/>
    <xsd:import namespace="b3f2a4d1-ba43-4258-ab55-7712ca06817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f42057-2697-4121-8014-ea41f1dfea6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f2a4d1-ba43-4258-ab55-7712ca06817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231FB6-64EA-49BA-A7DC-243A280B72A2}">
  <ds:schemaRefs>
    <ds:schemaRef ds:uri="http://schemas.microsoft.com/office/2006/metadata/properties"/>
    <ds:schemaRef ds:uri="5cf42057-2697-4121-8014-ea41f1dfea61"/>
    <ds:schemaRef ds:uri="b3f2a4d1-ba43-4258-ab55-7712ca068179"/>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E91EC6B-9FC2-4784-ABCD-6F015436F938}">
  <ds:schemaRefs>
    <ds:schemaRef ds:uri="http://schemas.microsoft.com/sharepoint/v3/contenttype/forms"/>
  </ds:schemaRefs>
</ds:datastoreItem>
</file>

<file path=customXml/itemProps3.xml><?xml version="1.0" encoding="utf-8"?>
<ds:datastoreItem xmlns:ds="http://schemas.openxmlformats.org/officeDocument/2006/customXml" ds:itemID="{3167BA33-A887-4B04-B89D-C1E7F2A88B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f42057-2697-4121-8014-ea41f1dfea61"/>
    <ds:schemaRef ds:uri="b3f2a4d1-ba43-4258-ab55-7712ca0681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Clarity</Template>
  <TotalTime>22558</TotalTime>
  <Words>6715</Words>
  <Application>Microsoft Office PowerPoint</Application>
  <PresentationFormat>On-screen Show (16:9)</PresentationFormat>
  <Paragraphs>917</Paragraphs>
  <Slides>37</Slides>
  <Notes>37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Consolas</vt:lpstr>
      <vt:lpstr>Courier New</vt:lpstr>
      <vt:lpstr>Franklin Gothic Demi</vt:lpstr>
      <vt:lpstr>Segoe UI</vt:lpstr>
      <vt:lpstr>Times New Roman</vt:lpstr>
      <vt:lpstr>Webdings</vt:lpstr>
      <vt:lpstr>Wingdings</vt:lpstr>
      <vt:lpstr>Clarity</vt:lpstr>
      <vt:lpstr>Computer Principles for Programmers</vt:lpstr>
      <vt:lpstr>News of the Week</vt:lpstr>
      <vt:lpstr>Lecture</vt:lpstr>
      <vt:lpstr>Activity</vt:lpstr>
      <vt:lpstr>History of Discovery</vt:lpstr>
      <vt:lpstr>History of Invention</vt:lpstr>
      <vt:lpstr>Early Computers</vt:lpstr>
      <vt:lpstr>NACA (NASA) High Speed Flight Station Computer Room (1949) </vt:lpstr>
      <vt:lpstr>ENIAC (Electronic Numerical Integrator And Computer) 1946</vt:lpstr>
      <vt:lpstr>Mainframes, minis, and mid-range</vt:lpstr>
      <vt:lpstr>Large Systems &amp; Special Purpose Devices</vt:lpstr>
      <vt:lpstr>IBM PC, Model 5150, 1981  &amp;  VisiCalc</vt:lpstr>
      <vt:lpstr>Hardware range</vt:lpstr>
      <vt:lpstr>Charles Babbage's Difference Engine No. 2  •simpler than his Analytical Engine •8,000 parts •5 tons •11 feet long</vt:lpstr>
      <vt:lpstr>Short history of Programming Languages</vt:lpstr>
      <vt:lpstr>The first program</vt:lpstr>
      <vt:lpstr>PowerPoint Presentation</vt:lpstr>
      <vt:lpstr>PowerPoint Presentation</vt:lpstr>
      <vt:lpstr>PowerPoint Presentation</vt:lpstr>
      <vt:lpstr> Ada Lovelace                    Grace Hopper  1815 – 1852                                                                           1906 -- 1992</vt:lpstr>
      <vt:lpstr>The First Software Engineer</vt:lpstr>
      <vt:lpstr>Short History of Programming Languages</vt:lpstr>
      <vt:lpstr>Short History of Programming Languages </vt:lpstr>
      <vt:lpstr>Short History of Programming Languages </vt:lpstr>
      <vt:lpstr>Short History of Programming Languages (Cont’d)</vt:lpstr>
      <vt:lpstr>Short History of Programming Languages (Cont’d)</vt:lpstr>
      <vt:lpstr>Programming Architectures</vt:lpstr>
      <vt:lpstr>Programming Architectures</vt:lpstr>
      <vt:lpstr>Short history of Programming Languages (read L8R)</vt:lpstr>
      <vt:lpstr>High vs Low Level Programming Languages</vt:lpstr>
      <vt:lpstr>Types of Programming Languages</vt:lpstr>
      <vt:lpstr>Types of Programming Languages</vt:lpstr>
      <vt:lpstr>Types of Programming Languages (Cont’d)</vt:lpstr>
      <vt:lpstr>Programming is an Art</vt:lpstr>
      <vt:lpstr>Types of Non-Programming Languages</vt:lpstr>
      <vt:lpstr>Glossary of Hardware Devices </vt:lpstr>
      <vt:lpstr>Glossary: what do we mean by Algorithm, Code, and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Khojasteh</dc:creator>
  <cp:lastModifiedBy>Tim McKenna</cp:lastModifiedBy>
  <cp:revision>942</cp:revision>
  <cp:lastPrinted>2017-09-26T13:40:50Z</cp:lastPrinted>
  <dcterms:created xsi:type="dcterms:W3CDTF">2016-05-30T19:06:58Z</dcterms:created>
  <dcterms:modified xsi:type="dcterms:W3CDTF">2020-04-30T15:27:29Z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0x010100A54FD2C8FF1594439A7203D8E4D7821B</vt:lpwstr>
  </property>
</Properties>
</file>